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ata17.xml" ContentType="application/vnd.openxmlformats-officedocument.drawingml.diagramData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diagrams/drawing18.xml" ContentType="application/vnd.ms-office.drawingml.diagramDrawing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7.xml" ContentType="application/vnd.ms-office.drawingml.diagramDrawing+xml"/>
  <Override PartName="/ppt/diagrams/drawing21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1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layout20.xml" ContentType="application/vnd.openxmlformats-officedocument.drawingml.diagramLayout+xml"/>
  <Override PartName="/ppt/diagrams/drawing3.xml" ContentType="application/vnd.ms-office.drawingml.diagramDrawing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data21.xml" ContentType="application/vnd.openxmlformats-officedocument.drawingml.diagramData+xml"/>
  <Override PartName="/ppt/diagrams/drawing19.xml" ContentType="application/vnd.ms-office.drawingml.diagramDrawing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Default Extension="vml" ContentType="application/vnd.openxmlformats-officedocument.vmlDrawing"/>
  <Override PartName="/ppt/diagrams/colors19.xml" ContentType="application/vnd.openxmlformats-officedocument.drawingml.diagramColors+xml"/>
  <Override PartName="/ppt/diagrams/drawing8.xml" ContentType="application/vnd.ms-office.drawingml.diagramDrawing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charts/chart4.xml" ContentType="application/vnd.openxmlformats-officedocument.drawingml.char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6.xml" ContentType="application/vnd.ms-office.drawingml.diagramDrawing+xml"/>
  <Override PartName="/ppt/diagrams/drawing11.xml" ContentType="application/vnd.ms-office.drawingml.diagramDrawing+xml"/>
  <Override PartName="/ppt/diagrams/drawing20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xls" ContentType="application/vnd.ms-excel"/>
  <Override PartName="/ppt/diagrams/quickStyle19.xml" ContentType="application/vnd.openxmlformats-officedocument.drawingml.diagramStyl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charts/chart5.xml" ContentType="application/vnd.openxmlformats-officedocument.drawingml.chart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rawing1.xml" ContentType="application/vnd.ms-office.drawingml.diagramDrawing+xml"/>
  <Override PartName="/ppt/slides/slide24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27"/>
  </p:notesMasterIdLst>
  <p:sldIdLst>
    <p:sldId id="256" r:id="rId2"/>
    <p:sldId id="257" r:id="rId3"/>
    <p:sldId id="258" r:id="rId4"/>
    <p:sldId id="261" r:id="rId5"/>
    <p:sldId id="259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267" r:id="rId15"/>
    <p:sldId id="286" r:id="rId16"/>
    <p:sldId id="287" r:id="rId17"/>
    <p:sldId id="288" r:id="rId18"/>
    <p:sldId id="289" r:id="rId19"/>
    <p:sldId id="290" r:id="rId20"/>
    <p:sldId id="301" r:id="rId21"/>
    <p:sldId id="305" r:id="rId22"/>
    <p:sldId id="304" r:id="rId23"/>
    <p:sldId id="306" r:id="rId24"/>
    <p:sldId id="302" r:id="rId25"/>
    <p:sldId id="30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5F9"/>
    <a:srgbClr val="FF99CC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002" autoAdjust="0"/>
    <p:restoredTop sz="96322" autoAdjust="0"/>
  </p:normalViewPr>
  <p:slideViewPr>
    <p:cSldViewPr>
      <p:cViewPr varScale="1">
        <p:scale>
          <a:sx n="112" d="100"/>
          <a:sy n="112" d="100"/>
        </p:scale>
        <p:origin x="-15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7.2662462297779021E-2"/>
          <c:y val="2.6970312185360848E-2"/>
          <c:w val="0.7866664276108627"/>
          <c:h val="0.88133433053503663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доходы </c:v>
                </c:pt>
              </c:strCache>
            </c:strRef>
          </c:tx>
          <c:dLbls>
            <c:dLbl>
              <c:idx val="0"/>
              <c:layout>
                <c:manualLayout>
                  <c:x val="1.2304834346571376E-2"/>
                  <c:y val="1.0853494910821875E-2"/>
                </c:manualLayout>
              </c:layout>
              <c:showVal val="1"/>
            </c:dLbl>
            <c:dLbl>
              <c:idx val="1"/>
              <c:layout>
                <c:manualLayout>
                  <c:x val="1.2304834346571376E-2"/>
                  <c:y val="6.2407595737226061E-2"/>
                </c:manualLayout>
              </c:layout>
              <c:showVal val="1"/>
            </c:dLbl>
            <c:dLbl>
              <c:idx val="2"/>
              <c:layout>
                <c:manualLayout>
                  <c:x val="6.8360190814285571E-3"/>
                  <c:y val="-1.8993616093938348E-2"/>
                </c:manualLayout>
              </c:layout>
              <c:showVal val="1"/>
            </c:dLbl>
            <c:dLbl>
              <c:idx val="3"/>
              <c:layout>
                <c:manualLayout>
                  <c:x val="2.7344076325714218E-3"/>
                  <c:y val="7.0547716920342562E-2"/>
                </c:manualLayout>
              </c:layout>
              <c:showVal val="1"/>
            </c:dLbl>
            <c:spPr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c:spPr>
            <c:txPr>
              <a:bodyPr/>
              <a:lstStyle/>
              <a:p>
                <a:pPr>
                  <a:defRPr sz="1200" b="1">
                    <a:effectLst/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оценка 2024 г</c:v>
                </c:pt>
                <c:pt idx="1">
                  <c:v>2025 г</c:v>
                </c:pt>
                <c:pt idx="2">
                  <c:v>2026 г</c:v>
                </c:pt>
                <c:pt idx="3">
                  <c:v>2027 г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84108.7</c:v>
                </c:pt>
                <c:pt idx="1">
                  <c:v>88719.7</c:v>
                </c:pt>
                <c:pt idx="2">
                  <c:v>93548.6</c:v>
                </c:pt>
                <c:pt idx="3">
                  <c:v>97565.9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бюджетов других уровней</c:v>
                </c:pt>
              </c:strCache>
            </c:strRef>
          </c:tx>
          <c:dLbls>
            <c:dLbl>
              <c:idx val="0"/>
              <c:layout>
                <c:manualLayout>
                  <c:x val="6.4258579365427962E-2"/>
                  <c:y val="-5.4267474554109815E-3"/>
                </c:manualLayout>
              </c:layout>
              <c:showVal val="1"/>
            </c:dLbl>
            <c:dLbl>
              <c:idx val="1"/>
              <c:layout>
                <c:manualLayout>
                  <c:x val="6.2891375549142509E-2"/>
                  <c:y val="-8.140121183116359E-3"/>
                </c:manualLayout>
              </c:layout>
              <c:showVal val="1"/>
            </c:dLbl>
            <c:dLbl>
              <c:idx val="2"/>
              <c:layout>
                <c:manualLayout>
                  <c:x val="7.246180226314218E-2"/>
                  <c:y val="-5.4267474554109815E-3"/>
                </c:manualLayout>
              </c:layout>
              <c:showVal val="1"/>
            </c:dLbl>
            <c:dLbl>
              <c:idx val="3"/>
              <c:layout>
                <c:manualLayout>
                  <c:x val="5.0586541202570973E-2"/>
                  <c:y val="-2.442036354934921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>
                    <a:latin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оценка 2024 г</c:v>
                </c:pt>
                <c:pt idx="1">
                  <c:v>2025 г</c:v>
                </c:pt>
                <c:pt idx="2">
                  <c:v>2026 г</c:v>
                </c:pt>
                <c:pt idx="3">
                  <c:v>2027 г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0" formatCode="#,##0.0">
                  <c:v>98126</c:v>
                </c:pt>
                <c:pt idx="1">
                  <c:v>39384.6</c:v>
                </c:pt>
                <c:pt idx="2" formatCode="#,##0.0">
                  <c:v>38879.4</c:v>
                </c:pt>
                <c:pt idx="3" formatCode="#,##0.0">
                  <c:v>39123.199999999997</c:v>
                </c:pt>
              </c:numCache>
            </c:numRef>
          </c:val>
        </c:ser>
        <c:gapWidth val="74"/>
        <c:gapDepth val="168"/>
        <c:shape val="pyramid"/>
        <c:axId val="149087744"/>
        <c:axId val="151065728"/>
        <c:axId val="0"/>
      </c:bar3DChart>
      <c:catAx>
        <c:axId val="14908774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51065728"/>
        <c:crosses val="autoZero"/>
        <c:auto val="1"/>
        <c:lblAlgn val="ctr"/>
        <c:lblOffset val="100"/>
      </c:catAx>
      <c:valAx>
        <c:axId val="15106572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000" b="1" baseline="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4908774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2955780755662774"/>
          <c:y val="0"/>
          <c:w val="0.66797552209961586"/>
          <c:h val="5.3654302381191968E-2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11490234509542258"/>
          <c:y val="2.5874515318706319E-2"/>
          <c:w val="0.86794378097167568"/>
          <c:h val="0.47334140126602292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1.0916101593664887E-2"/>
                  <c:y val="-0.17495468375952242"/>
                </c:manualLayout>
              </c:layout>
              <c:showVal val="1"/>
            </c:dLbl>
            <c:dLbl>
              <c:idx val="1"/>
              <c:layout>
                <c:manualLayout>
                  <c:x val="9.3566585088557339E-3"/>
                  <c:y val="-0.21446058009231836"/>
                </c:manualLayout>
              </c:layout>
              <c:showVal val="1"/>
            </c:dLbl>
            <c:dLbl>
              <c:idx val="2"/>
              <c:layout>
                <c:manualLayout>
                  <c:x val="1.2475544678474148E-2"/>
                  <c:y val="-0.23107956630667978"/>
                </c:manualLayout>
              </c:layout>
              <c:showVal val="1"/>
            </c:dLbl>
            <c:dLbl>
              <c:idx val="3"/>
              <c:layout>
                <c:manualLayout>
                  <c:x val="2.1832203187329809E-2"/>
                  <c:y val="-0.2508243202117858"/>
                </c:manualLayout>
              </c:layout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Оценка поступлений 2024 год</c:v>
                </c:pt>
                <c:pt idx="1">
                  <c:v>Прогноз на 2025 год</c:v>
                </c:pt>
                <c:pt idx="2">
                  <c:v>Прогноз на 2026 год</c:v>
                </c:pt>
                <c:pt idx="3">
                  <c:v>Прогноз на 2027 год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50.1</c:v>
                </c:pt>
                <c:pt idx="1">
                  <c:v>54.7</c:v>
                </c:pt>
                <c:pt idx="2">
                  <c:v>59.1</c:v>
                </c:pt>
                <c:pt idx="3">
                  <c:v>62.7</c:v>
                </c:pt>
              </c:numCache>
            </c:numRef>
          </c:val>
        </c:ser>
        <c:shape val="box"/>
        <c:axId val="151191936"/>
        <c:axId val="151193472"/>
        <c:axId val="0"/>
      </c:bar3DChart>
      <c:catAx>
        <c:axId val="151191936"/>
        <c:scaling>
          <c:orientation val="minMax"/>
        </c:scaling>
        <c:axPos val="b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151193472"/>
        <c:crosses val="autoZero"/>
        <c:auto val="1"/>
        <c:lblAlgn val="ctr"/>
        <c:lblOffset val="100"/>
      </c:catAx>
      <c:valAx>
        <c:axId val="151193472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511919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5.5692491155102414E-2"/>
          <c:y val="0.14377934442488571"/>
          <c:w val="0.80685706075197428"/>
          <c:h val="0.7866083934842689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земельный налог</c:v>
                </c:pt>
              </c:strCache>
            </c:strRef>
          </c:tx>
          <c:dLbls>
            <c:spPr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c:spPr>
            <c:txPr>
              <a:bodyPr/>
              <a:lstStyle/>
              <a:p>
                <a:pPr>
                  <a:defRPr sz="1200" b="1" baseline="0">
                    <a:effectLst/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оценка 2024 г</c:v>
                </c:pt>
                <c:pt idx="1">
                  <c:v>2025 г</c:v>
                </c:pt>
                <c:pt idx="2">
                  <c:v>2026 г</c:v>
                </c:pt>
                <c:pt idx="3">
                  <c:v>2027 г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19285.5</c:v>
                </c:pt>
                <c:pt idx="1">
                  <c:v>19361.900000000001</c:v>
                </c:pt>
                <c:pt idx="2">
                  <c:v>19438.3</c:v>
                </c:pt>
                <c:pt idx="3">
                  <c:v>19515.099999999995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tx>
          <c:dLbls>
            <c:dLbl>
              <c:idx val="0"/>
              <c:layout>
                <c:manualLayout>
                  <c:x val="2.3226934465295848E-2"/>
                  <c:y val="-2.3018789131941352E-2"/>
                </c:manualLayout>
              </c:layout>
              <c:showVal val="1"/>
            </c:dLbl>
            <c:dLbl>
              <c:idx val="1"/>
              <c:layout>
                <c:manualLayout>
                  <c:x val="2.6130186967677986E-2"/>
                  <c:y val="-1.6113152392359067E-2"/>
                </c:manualLayout>
              </c:layout>
              <c:showVal val="1"/>
            </c:dLbl>
            <c:dLbl>
              <c:idx val="2"/>
              <c:layout>
                <c:manualLayout>
                  <c:x val="2.0323567657133872E-2"/>
                  <c:y val="-2.0716910218747372E-2"/>
                </c:manualLayout>
              </c:layout>
              <c:showVal val="1"/>
            </c:dLbl>
            <c:dLbl>
              <c:idx val="3"/>
              <c:layout>
                <c:manualLayout>
                  <c:x val="1.3065150636728988E-2"/>
                  <c:y val="-3.913194152430079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оценка 2024 г</c:v>
                </c:pt>
                <c:pt idx="1">
                  <c:v>2025 г</c:v>
                </c:pt>
                <c:pt idx="2">
                  <c:v>2026 г</c:v>
                </c:pt>
                <c:pt idx="3">
                  <c:v>2027 г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10428.6</c:v>
                </c:pt>
                <c:pt idx="1">
                  <c:v>10790.6</c:v>
                </c:pt>
                <c:pt idx="2">
                  <c:v>11165.5</c:v>
                </c:pt>
                <c:pt idx="3">
                  <c:v>11553.9</c:v>
                </c:pt>
              </c:numCache>
            </c:numRef>
          </c:val>
        </c:ser>
        <c:gapWidth val="74"/>
        <c:gapDepth val="168"/>
        <c:shape val="pyramid"/>
        <c:axId val="151282816"/>
        <c:axId val="151284352"/>
        <c:axId val="0"/>
      </c:bar3DChart>
      <c:catAx>
        <c:axId val="15128281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51284352"/>
        <c:crosses val="autoZero"/>
        <c:auto val="1"/>
        <c:lblAlgn val="ctr"/>
        <c:lblOffset val="100"/>
      </c:catAx>
      <c:valAx>
        <c:axId val="151284352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sz="1000" b="1" baseline="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512828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8437737184493224E-2"/>
          <c:y val="9.1583605692129672E-2"/>
          <c:w val="0.71170596346970472"/>
          <c:h val="4.9452696569584183E-2"/>
        </c:manualLayout>
      </c:layout>
      <c:txPr>
        <a:bodyPr/>
        <a:lstStyle/>
        <a:p>
          <a:pPr>
            <a:defRPr sz="1400" b="1" i="0" baseline="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Непрограммные расходы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>
                    <a:effectLst/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6.3</c:v>
                </c:pt>
                <c:pt idx="1">
                  <c:v>7.4</c:v>
                </c:pt>
                <c:pt idx="2" formatCode="0.0">
                  <c:v>7.4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Программные расходы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effectLst/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 formatCode="0.0">
                  <c:v>124.3</c:v>
                </c:pt>
                <c:pt idx="1">
                  <c:v>127.5</c:v>
                </c:pt>
                <c:pt idx="2">
                  <c:v>133.6</c:v>
                </c:pt>
              </c:numCache>
            </c:numRef>
          </c:val>
        </c:ser>
        <c:shape val="box"/>
        <c:axId val="116510720"/>
        <c:axId val="116512256"/>
        <c:axId val="0"/>
      </c:bar3DChart>
      <c:catAx>
        <c:axId val="11651072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16512256"/>
        <c:crosses val="autoZero"/>
        <c:auto val="1"/>
        <c:lblAlgn val="ctr"/>
        <c:lblOffset val="100"/>
      </c:catAx>
      <c:valAx>
        <c:axId val="11651225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1651072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autoTitleDeleted val="1"/>
    <c:view3D>
      <c:depthPercent val="50"/>
      <c:perspective val="30"/>
    </c:view3D>
    <c:plotArea>
      <c:layout>
        <c:manualLayout>
          <c:layoutTarget val="inner"/>
          <c:xMode val="edge"/>
          <c:yMode val="edge"/>
          <c:x val="0.17192646202827341"/>
          <c:y val="0.11756035895569479"/>
          <c:w val="0.82564221861698106"/>
          <c:h val="0.9372378772538813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Размер дефицита бюджета муниципального образования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-2498.1</c:v>
                </c:pt>
                <c:pt idx="1">
                  <c:v>-2451.4</c:v>
                </c:pt>
                <c:pt idx="2">
                  <c:v>-4334.1000000000004</c:v>
                </c:pt>
              </c:numCache>
            </c:numRef>
          </c:val>
        </c:ser>
        <c:shape val="pyramid"/>
        <c:axId val="154030848"/>
        <c:axId val="154032384"/>
        <c:axId val="0"/>
      </c:bar3DChart>
      <c:catAx>
        <c:axId val="154030848"/>
        <c:scaling>
          <c:orientation val="minMax"/>
        </c:scaling>
        <c:axPos val="b"/>
        <c:tickLblPos val="high"/>
        <c:crossAx val="154032384"/>
        <c:crossesAt val="-24000"/>
        <c:auto val="1"/>
        <c:lblAlgn val="ctr"/>
        <c:lblOffset val="100"/>
      </c:catAx>
      <c:valAx>
        <c:axId val="154032384"/>
        <c:scaling>
          <c:orientation val="minMax"/>
          <c:min val="-6000"/>
        </c:scaling>
        <c:axPos val="l"/>
        <c:majorGridlines/>
        <c:minorGridlines/>
        <c:numFmt formatCode="General" sourceLinked="1"/>
        <c:tickLblPos val="nextTo"/>
        <c:crossAx val="1540308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F23FF7D-72FC-4B8F-AFF8-196B2E9B0055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FEBBF3E-C6F5-458E-812D-B89A7790C193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09B108C-38C6-42EB-9EFA-DB6E957A9E9B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AE4C80-226B-418B-8907-811C0FA74581}" type="pres">
      <dgm:prSet presAssocID="{809B108C-38C6-42EB-9EFA-DB6E957A9E9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4AC033CE-3C28-44ED-A844-0C89936D7216}" type="presOf" srcId="{809B108C-38C6-42EB-9EFA-DB6E957A9E9B}" destId="{A9AE4C80-226B-418B-8907-811C0FA74581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0CCA9AB-FE6D-4009-AF33-FC4128251A58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3F7ACE8-D394-4193-A82D-8116790A6968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B204EB1-3CEC-49FE-9758-B8C0D4714AC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22521B-3976-43E7-AD2D-C6AEF6AB1E96}">
      <dgm:prSet phldrT="[Текст]"/>
      <dgm:spPr/>
      <dgm:t>
        <a:bodyPr/>
        <a:lstStyle/>
        <a:p>
          <a:r>
            <a:rPr lang="ru-RU" dirty="0" smtClean="0"/>
            <a:t>Общий объем безвозмездных поступлений –</a:t>
          </a:r>
        </a:p>
        <a:p>
          <a:r>
            <a:rPr lang="ru-RU" dirty="0" smtClean="0"/>
            <a:t>39384,6 тыс.руб.</a:t>
          </a:r>
          <a:endParaRPr lang="ru-RU" dirty="0"/>
        </a:p>
      </dgm:t>
    </dgm:pt>
    <dgm:pt modelId="{B82EBF46-714F-4A18-B04E-1B4BE0AADF1E}" type="parTrans" cxnId="{1C2B32C5-C678-4699-9E6F-9D48AE4A6A4A}">
      <dgm:prSet/>
      <dgm:spPr/>
      <dgm:t>
        <a:bodyPr/>
        <a:lstStyle/>
        <a:p>
          <a:endParaRPr lang="ru-RU"/>
        </a:p>
      </dgm:t>
    </dgm:pt>
    <dgm:pt modelId="{82C9BF36-271D-4B8D-8762-7AB746F4FB90}" type="sibTrans" cxnId="{1C2B32C5-C678-4699-9E6F-9D48AE4A6A4A}">
      <dgm:prSet/>
      <dgm:spPr/>
      <dgm:t>
        <a:bodyPr/>
        <a:lstStyle/>
        <a:p>
          <a:endParaRPr lang="ru-RU"/>
        </a:p>
      </dgm:t>
    </dgm:pt>
    <dgm:pt modelId="{AF0C2637-71D3-4CF6-BBF3-29DB27FEE53F}">
      <dgm:prSet phldrT="[Текст]"/>
      <dgm:spPr/>
      <dgm:t>
        <a:bodyPr/>
        <a:lstStyle/>
        <a:p>
          <a:r>
            <a:rPr lang="ru-RU" dirty="0" smtClean="0"/>
            <a:t>Дотации – </a:t>
          </a:r>
        </a:p>
        <a:p>
          <a:r>
            <a:rPr lang="ru-RU" dirty="0" smtClean="0"/>
            <a:t>1000,0  тыс.руб.</a:t>
          </a:r>
          <a:endParaRPr lang="ru-RU" dirty="0"/>
        </a:p>
      </dgm:t>
    </dgm:pt>
    <dgm:pt modelId="{F39E3DE9-4B85-429A-BDF5-2D5AACD0BF49}" type="parTrans" cxnId="{3C16173C-FBDF-4B5A-B83D-8CD4117433B6}">
      <dgm:prSet/>
      <dgm:spPr/>
      <dgm:t>
        <a:bodyPr/>
        <a:lstStyle/>
        <a:p>
          <a:endParaRPr lang="ru-RU"/>
        </a:p>
      </dgm:t>
    </dgm:pt>
    <dgm:pt modelId="{2D03752C-9A07-412D-8836-1A211C7FBE5F}" type="sibTrans" cxnId="{3C16173C-FBDF-4B5A-B83D-8CD4117433B6}">
      <dgm:prSet/>
      <dgm:spPr/>
      <dgm:t>
        <a:bodyPr/>
        <a:lstStyle/>
        <a:p>
          <a:endParaRPr lang="ru-RU"/>
        </a:p>
      </dgm:t>
    </dgm:pt>
    <dgm:pt modelId="{16D2D3B1-BE1F-4788-BC99-34DB51CFF596}">
      <dgm:prSet phldrT="[Текст]"/>
      <dgm:spPr/>
      <dgm:t>
        <a:bodyPr/>
        <a:lstStyle/>
        <a:p>
          <a:endParaRPr lang="ru-RU" dirty="0"/>
        </a:p>
      </dgm:t>
    </dgm:pt>
    <dgm:pt modelId="{97619BDB-3C49-4D50-B899-2B6ABD6AFCF5}" type="parTrans" cxnId="{E5F9869F-897A-468D-B12E-DAB6C79F06E4}">
      <dgm:prSet/>
      <dgm:spPr/>
      <dgm:t>
        <a:bodyPr/>
        <a:lstStyle/>
        <a:p>
          <a:endParaRPr lang="ru-RU"/>
        </a:p>
      </dgm:t>
    </dgm:pt>
    <dgm:pt modelId="{DC30A3BE-E008-4AC1-A1B2-3FB4058A6D48}" type="sibTrans" cxnId="{E5F9869F-897A-468D-B12E-DAB6C79F06E4}">
      <dgm:prSet/>
      <dgm:spPr/>
      <dgm:t>
        <a:bodyPr/>
        <a:lstStyle/>
        <a:p>
          <a:endParaRPr lang="ru-RU"/>
        </a:p>
      </dgm:t>
    </dgm:pt>
    <dgm:pt modelId="{CC35F5F7-8249-4245-81C0-D8CFC185FCBC}">
      <dgm:prSet phldrT="[Текст]"/>
      <dgm:spPr/>
      <dgm:t>
        <a:bodyPr/>
        <a:lstStyle/>
        <a:p>
          <a:r>
            <a:rPr lang="ru-RU" dirty="0" smtClean="0"/>
            <a:t>Субсидии -762,3 тыс.руб.</a:t>
          </a:r>
          <a:endParaRPr lang="ru-RU" dirty="0"/>
        </a:p>
      </dgm:t>
    </dgm:pt>
    <dgm:pt modelId="{CCD3CFA1-DE31-4333-91F5-F4ACF6B61D70}" type="sibTrans" cxnId="{15629701-A690-46B0-ABEF-B812F81D1B4D}">
      <dgm:prSet/>
      <dgm:spPr/>
      <dgm:t>
        <a:bodyPr/>
        <a:lstStyle/>
        <a:p>
          <a:endParaRPr lang="ru-RU"/>
        </a:p>
      </dgm:t>
    </dgm:pt>
    <dgm:pt modelId="{AC6532C7-FF12-48D2-BD85-8873D9421475}" type="parTrans" cxnId="{15629701-A690-46B0-ABEF-B812F81D1B4D}">
      <dgm:prSet/>
      <dgm:spPr/>
      <dgm:t>
        <a:bodyPr/>
        <a:lstStyle/>
        <a:p>
          <a:endParaRPr lang="ru-RU"/>
        </a:p>
      </dgm:t>
    </dgm:pt>
    <dgm:pt modelId="{469A1EA8-DB91-4795-84C2-B4BF23DEC073}">
      <dgm:prSet phldrT="[Текст]"/>
      <dgm:spPr/>
      <dgm:t>
        <a:bodyPr/>
        <a:lstStyle/>
        <a:p>
          <a:r>
            <a:rPr lang="ru-RU" dirty="0" smtClean="0"/>
            <a:t>Иные межбюджетные трансферты – 37619,3 тыс.руб.</a:t>
          </a:r>
          <a:endParaRPr lang="ru-RU" dirty="0"/>
        </a:p>
      </dgm:t>
    </dgm:pt>
    <dgm:pt modelId="{646E8071-ADF6-4020-AF29-DCE3FD658D2B}" type="sibTrans" cxnId="{F24B6F78-648C-47BA-AF7C-350B21B10883}">
      <dgm:prSet/>
      <dgm:spPr/>
      <dgm:t>
        <a:bodyPr/>
        <a:lstStyle/>
        <a:p>
          <a:endParaRPr lang="ru-RU"/>
        </a:p>
      </dgm:t>
    </dgm:pt>
    <dgm:pt modelId="{5D9D5E79-D17E-471B-AAAC-EA5AF4FCBD2E}" type="parTrans" cxnId="{F24B6F78-648C-47BA-AF7C-350B21B10883}">
      <dgm:prSet/>
      <dgm:spPr/>
      <dgm:t>
        <a:bodyPr/>
        <a:lstStyle/>
        <a:p>
          <a:endParaRPr lang="ru-RU"/>
        </a:p>
      </dgm:t>
    </dgm:pt>
    <dgm:pt modelId="{451CC9BC-6C79-4CD4-A0A4-38140FE5DA3B}" type="pres">
      <dgm:prSet presAssocID="{DB204EB1-3CEC-49FE-9758-B8C0D4714AC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398D4E-E1EC-475C-8489-5B419B336970}" type="pres">
      <dgm:prSet presAssocID="{6622521B-3976-43E7-AD2D-C6AEF6AB1E96}" presName="roof" presStyleLbl="dkBgShp" presStyleIdx="0" presStyleCnt="2" custLinFactNeighborX="412" custLinFactNeighborY="-5110"/>
      <dgm:spPr/>
      <dgm:t>
        <a:bodyPr/>
        <a:lstStyle/>
        <a:p>
          <a:endParaRPr lang="ru-RU"/>
        </a:p>
      </dgm:t>
    </dgm:pt>
    <dgm:pt modelId="{3D914A42-6A7A-4845-B215-81ABACC157E9}" type="pres">
      <dgm:prSet presAssocID="{6622521B-3976-43E7-AD2D-C6AEF6AB1E96}" presName="pillars" presStyleCnt="0"/>
      <dgm:spPr/>
    </dgm:pt>
    <dgm:pt modelId="{0DDA4669-DE86-4525-9827-5A2DBB2AA151}" type="pres">
      <dgm:prSet presAssocID="{6622521B-3976-43E7-AD2D-C6AEF6AB1E96}" presName="pillar1" presStyleLbl="node1" presStyleIdx="0" presStyleCnt="3" custScaleX="53781" custScaleY="44196" custLinFactNeighborX="5913" custLinFactNeighborY="-18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8BBF4D-17FA-4C31-96C8-027D2AC0A93D}" type="pres">
      <dgm:prSet presAssocID="{469A1EA8-DB91-4795-84C2-B4BF23DEC073}" presName="pillarX" presStyleLbl="node1" presStyleIdx="1" presStyleCnt="3" custScaleX="35590" custScaleY="73174" custLinFactNeighborX="48126" custLinFactNeighborY="-4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A1D149-4310-43E8-8A05-F10129F9E80C}" type="pres">
      <dgm:prSet presAssocID="{CC35F5F7-8249-4245-81C0-D8CFC185FCBC}" presName="pillarX" presStyleLbl="node1" presStyleIdx="2" presStyleCnt="3" custScaleX="60657" custScaleY="26411" custLinFactNeighborX="-66549" custLinFactNeighborY="40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4B8B15-5C66-4EF5-8BD3-F370E2613063}" type="pres">
      <dgm:prSet presAssocID="{6622521B-3976-43E7-AD2D-C6AEF6AB1E96}" presName="base" presStyleLbl="dkBgShp" presStyleIdx="1" presStyleCnt="2" custFlipVert="0" custFlipHor="1" custScaleX="4202" custScaleY="110714" custLinFactNeighborY="-5357"/>
      <dgm:spPr>
        <a:noFill/>
      </dgm:spPr>
      <dgm:t>
        <a:bodyPr/>
        <a:lstStyle/>
        <a:p>
          <a:endParaRPr lang="ru-RU"/>
        </a:p>
      </dgm:t>
    </dgm:pt>
  </dgm:ptLst>
  <dgm:cxnLst>
    <dgm:cxn modelId="{F24B6F78-648C-47BA-AF7C-350B21B10883}" srcId="{6622521B-3976-43E7-AD2D-C6AEF6AB1E96}" destId="{469A1EA8-DB91-4795-84C2-B4BF23DEC073}" srcOrd="1" destOrd="0" parTransId="{5D9D5E79-D17E-471B-AAAC-EA5AF4FCBD2E}" sibTransId="{646E8071-ADF6-4020-AF29-DCE3FD658D2B}"/>
    <dgm:cxn modelId="{06BFA7F8-00CA-487E-8CE7-96C0DA280E28}" type="presOf" srcId="{CC35F5F7-8249-4245-81C0-D8CFC185FCBC}" destId="{F2A1D149-4310-43E8-8A05-F10129F9E80C}" srcOrd="0" destOrd="0" presId="urn:microsoft.com/office/officeart/2005/8/layout/hList3"/>
    <dgm:cxn modelId="{E5F9869F-897A-468D-B12E-DAB6C79F06E4}" srcId="{DB204EB1-3CEC-49FE-9758-B8C0D4714AC1}" destId="{16D2D3B1-BE1F-4788-BC99-34DB51CFF596}" srcOrd="1" destOrd="0" parTransId="{97619BDB-3C49-4D50-B899-2B6ABD6AFCF5}" sibTransId="{DC30A3BE-E008-4AC1-A1B2-3FB4058A6D48}"/>
    <dgm:cxn modelId="{3C16173C-FBDF-4B5A-B83D-8CD4117433B6}" srcId="{6622521B-3976-43E7-AD2D-C6AEF6AB1E96}" destId="{AF0C2637-71D3-4CF6-BBF3-29DB27FEE53F}" srcOrd="0" destOrd="0" parTransId="{F39E3DE9-4B85-429A-BDF5-2D5AACD0BF49}" sibTransId="{2D03752C-9A07-412D-8836-1A211C7FBE5F}"/>
    <dgm:cxn modelId="{A8487728-77B3-4359-8658-3EDD7768E0E8}" type="presOf" srcId="{6622521B-3976-43E7-AD2D-C6AEF6AB1E96}" destId="{B1398D4E-E1EC-475C-8489-5B419B336970}" srcOrd="0" destOrd="0" presId="urn:microsoft.com/office/officeart/2005/8/layout/hList3"/>
    <dgm:cxn modelId="{15629701-A690-46B0-ABEF-B812F81D1B4D}" srcId="{6622521B-3976-43E7-AD2D-C6AEF6AB1E96}" destId="{CC35F5F7-8249-4245-81C0-D8CFC185FCBC}" srcOrd="2" destOrd="0" parTransId="{AC6532C7-FF12-48D2-BD85-8873D9421475}" sibTransId="{CCD3CFA1-DE31-4333-91F5-F4ACF6B61D70}"/>
    <dgm:cxn modelId="{FCD757AB-062B-4685-B66D-38F2E3807FA3}" type="presOf" srcId="{DB204EB1-3CEC-49FE-9758-B8C0D4714AC1}" destId="{451CC9BC-6C79-4CD4-A0A4-38140FE5DA3B}" srcOrd="0" destOrd="0" presId="urn:microsoft.com/office/officeart/2005/8/layout/hList3"/>
    <dgm:cxn modelId="{1C2B32C5-C678-4699-9E6F-9D48AE4A6A4A}" srcId="{DB204EB1-3CEC-49FE-9758-B8C0D4714AC1}" destId="{6622521B-3976-43E7-AD2D-C6AEF6AB1E96}" srcOrd="0" destOrd="0" parTransId="{B82EBF46-714F-4A18-B04E-1B4BE0AADF1E}" sibTransId="{82C9BF36-271D-4B8D-8762-7AB746F4FB90}"/>
    <dgm:cxn modelId="{345F840B-492B-44D3-AEF2-90F131D21006}" type="presOf" srcId="{469A1EA8-DB91-4795-84C2-B4BF23DEC073}" destId="{C28BBF4D-17FA-4C31-96C8-027D2AC0A93D}" srcOrd="0" destOrd="0" presId="urn:microsoft.com/office/officeart/2005/8/layout/hList3"/>
    <dgm:cxn modelId="{46940AF3-200D-4E22-8E8F-1C116E17CF65}" type="presOf" srcId="{AF0C2637-71D3-4CF6-BBF3-29DB27FEE53F}" destId="{0DDA4669-DE86-4525-9827-5A2DBB2AA151}" srcOrd="0" destOrd="0" presId="urn:microsoft.com/office/officeart/2005/8/layout/hList3"/>
    <dgm:cxn modelId="{172AD3AE-4F97-440E-8C20-A1D249DB7905}" type="presParOf" srcId="{451CC9BC-6C79-4CD4-A0A4-38140FE5DA3B}" destId="{B1398D4E-E1EC-475C-8489-5B419B336970}" srcOrd="0" destOrd="0" presId="urn:microsoft.com/office/officeart/2005/8/layout/hList3"/>
    <dgm:cxn modelId="{EF46DD88-FF45-4228-8184-EB5A729364AF}" type="presParOf" srcId="{451CC9BC-6C79-4CD4-A0A4-38140FE5DA3B}" destId="{3D914A42-6A7A-4845-B215-81ABACC157E9}" srcOrd="1" destOrd="0" presId="urn:microsoft.com/office/officeart/2005/8/layout/hList3"/>
    <dgm:cxn modelId="{6B015AEE-E140-47C5-8E27-4FB368F24738}" type="presParOf" srcId="{3D914A42-6A7A-4845-B215-81ABACC157E9}" destId="{0DDA4669-DE86-4525-9827-5A2DBB2AA151}" srcOrd="0" destOrd="0" presId="urn:microsoft.com/office/officeart/2005/8/layout/hList3"/>
    <dgm:cxn modelId="{7411FC7C-9ABF-4199-9D50-3C11946D7A24}" type="presParOf" srcId="{3D914A42-6A7A-4845-B215-81ABACC157E9}" destId="{C28BBF4D-17FA-4C31-96C8-027D2AC0A93D}" srcOrd="1" destOrd="0" presId="urn:microsoft.com/office/officeart/2005/8/layout/hList3"/>
    <dgm:cxn modelId="{F3A00D86-296D-4EDE-8CA7-EEAFE6A18F57}" type="presParOf" srcId="{3D914A42-6A7A-4845-B215-81ABACC157E9}" destId="{F2A1D149-4310-43E8-8A05-F10129F9E80C}" srcOrd="2" destOrd="0" presId="urn:microsoft.com/office/officeart/2005/8/layout/hList3"/>
    <dgm:cxn modelId="{FE6CDAA4-15B5-43AE-A082-3FDA517381CF}" type="presParOf" srcId="{451CC9BC-6C79-4CD4-A0A4-38140FE5DA3B}" destId="{054B8B15-5C66-4EF5-8BD3-F370E261306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90CCB98-156B-43B0-BF9F-245AA4CE4A8F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22B4EA1-287D-4E8A-B0CA-92DEAE178032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14893E0-8D8B-4C79-A2ED-97C36486663C}" type="doc">
      <dgm:prSet loTypeId="urn:microsoft.com/office/officeart/2005/8/layout/l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1CC36F-3EF8-46AC-940E-7947CBD20735}">
      <dgm:prSet phldrT="[Текст]" custT="1"/>
      <dgm:spPr/>
      <dgm:t>
        <a:bodyPr/>
        <a:lstStyle/>
        <a:p>
          <a:pPr algn="just"/>
          <a:r>
            <a:rPr lang="ru-RU" sz="1800" dirty="0" smtClean="0"/>
            <a:t>Ремонт и модернизация уличного освещения – </a:t>
          </a:r>
          <a:r>
            <a:rPr lang="ru-RU" sz="1800" dirty="0" smtClean="0"/>
            <a:t>2500,0 </a:t>
          </a:r>
          <a:r>
            <a:rPr lang="ru-RU" sz="1800" dirty="0" smtClean="0"/>
            <a:t>тыс.руб.</a:t>
          </a:r>
          <a:endParaRPr lang="ru-RU" sz="1800" b="1" dirty="0"/>
        </a:p>
      </dgm:t>
    </dgm:pt>
    <dgm:pt modelId="{1C79FE51-B7F0-4A2E-B182-607BEED5C995}" type="parTrans" cxnId="{2356D79D-B582-4876-9455-0350294349FA}">
      <dgm:prSet/>
      <dgm:spPr/>
      <dgm:t>
        <a:bodyPr/>
        <a:lstStyle/>
        <a:p>
          <a:pPr algn="just"/>
          <a:endParaRPr lang="ru-RU"/>
        </a:p>
      </dgm:t>
    </dgm:pt>
    <dgm:pt modelId="{8C23ECE5-EABA-4307-9F43-358CDB98977A}" type="sibTrans" cxnId="{2356D79D-B582-4876-9455-0350294349FA}">
      <dgm:prSet/>
      <dgm:spPr/>
      <dgm:t>
        <a:bodyPr/>
        <a:lstStyle/>
        <a:p>
          <a:pPr algn="just"/>
          <a:endParaRPr lang="ru-RU"/>
        </a:p>
      </dgm:t>
    </dgm:pt>
    <dgm:pt modelId="{EDC6C215-2475-4D3B-9305-C8C45D049FB1}" type="pres">
      <dgm:prSet presAssocID="{B14893E0-8D8B-4C79-A2ED-97C3648666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BA5D6D-8E7F-4180-80DE-EA3BB69C3DBC}" type="pres">
      <dgm:prSet presAssocID="{221CC36F-3EF8-46AC-940E-7947CBD20735}" presName="vertFlow" presStyleCnt="0"/>
      <dgm:spPr/>
    </dgm:pt>
    <dgm:pt modelId="{31F24593-45CC-4B4C-9555-A17829FA63D0}" type="pres">
      <dgm:prSet presAssocID="{221CC36F-3EF8-46AC-940E-7947CBD20735}" presName="header" presStyleLbl="node1" presStyleIdx="0" presStyleCnt="1" custScaleY="181384" custLinFactNeighborX="-36" custLinFactNeighborY="488"/>
      <dgm:spPr/>
      <dgm:t>
        <a:bodyPr/>
        <a:lstStyle/>
        <a:p>
          <a:endParaRPr lang="ru-RU"/>
        </a:p>
      </dgm:t>
    </dgm:pt>
  </dgm:ptLst>
  <dgm:cxnLst>
    <dgm:cxn modelId="{88F51DDD-CCBE-425A-96C9-5A115110B5A3}" type="presOf" srcId="{221CC36F-3EF8-46AC-940E-7947CBD20735}" destId="{31F24593-45CC-4B4C-9555-A17829FA63D0}" srcOrd="0" destOrd="0" presId="urn:microsoft.com/office/officeart/2005/8/layout/lProcess1"/>
    <dgm:cxn modelId="{A9F536ED-F5E6-49F2-8F23-B78F0E6F06B2}" type="presOf" srcId="{B14893E0-8D8B-4C79-A2ED-97C36486663C}" destId="{EDC6C215-2475-4D3B-9305-C8C45D049FB1}" srcOrd="0" destOrd="0" presId="urn:microsoft.com/office/officeart/2005/8/layout/lProcess1"/>
    <dgm:cxn modelId="{2356D79D-B582-4876-9455-0350294349FA}" srcId="{B14893E0-8D8B-4C79-A2ED-97C36486663C}" destId="{221CC36F-3EF8-46AC-940E-7947CBD20735}" srcOrd="0" destOrd="0" parTransId="{1C79FE51-B7F0-4A2E-B182-607BEED5C995}" sibTransId="{8C23ECE5-EABA-4307-9F43-358CDB98977A}"/>
    <dgm:cxn modelId="{062208A9-2A3F-4ABA-AB96-AD49D78B9B8E}" type="presParOf" srcId="{EDC6C215-2475-4D3B-9305-C8C45D049FB1}" destId="{D7BA5D6D-8E7F-4180-80DE-EA3BB69C3DBC}" srcOrd="0" destOrd="0" presId="urn:microsoft.com/office/officeart/2005/8/layout/lProcess1"/>
    <dgm:cxn modelId="{CE74F6DC-B72A-41B5-89D2-D49EC1F62313}" type="presParOf" srcId="{D7BA5D6D-8E7F-4180-80DE-EA3BB69C3DBC}" destId="{31F24593-45CC-4B4C-9555-A17829FA63D0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14893E0-8D8B-4C79-A2ED-97C36486663C}" type="doc">
      <dgm:prSet loTypeId="urn:microsoft.com/office/officeart/2005/8/layout/l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1CC36F-3EF8-46AC-940E-7947CBD20735}">
      <dgm:prSet phldrT="[Текст]" custT="1"/>
      <dgm:spPr/>
      <dgm:t>
        <a:bodyPr/>
        <a:lstStyle/>
        <a:p>
          <a:pPr algn="ctr"/>
          <a:r>
            <a:rPr lang="ru-RU" sz="1800" b="1" dirty="0" smtClean="0"/>
            <a:t>Расходы на содержание</a:t>
          </a:r>
        </a:p>
        <a:p>
          <a:pPr algn="ctr"/>
          <a:r>
            <a:rPr lang="ru-RU" sz="1800" b="1" dirty="0" smtClean="0"/>
            <a:t> МУ ПК «Космос» –   </a:t>
          </a:r>
          <a:r>
            <a:rPr lang="ru-RU" sz="1800" b="1" dirty="0" smtClean="0"/>
            <a:t>10046,3 </a:t>
          </a:r>
          <a:r>
            <a:rPr lang="ru-RU" sz="1800" b="1" dirty="0" smtClean="0"/>
            <a:t>тыс.руб.</a:t>
          </a:r>
          <a:endParaRPr lang="ru-RU" sz="1800" b="1" dirty="0"/>
        </a:p>
      </dgm:t>
    </dgm:pt>
    <dgm:pt modelId="{1C79FE51-B7F0-4A2E-B182-607BEED5C995}" type="parTrans" cxnId="{2356D79D-B582-4876-9455-0350294349FA}">
      <dgm:prSet/>
      <dgm:spPr/>
      <dgm:t>
        <a:bodyPr/>
        <a:lstStyle/>
        <a:p>
          <a:pPr algn="just"/>
          <a:endParaRPr lang="ru-RU"/>
        </a:p>
      </dgm:t>
    </dgm:pt>
    <dgm:pt modelId="{8C23ECE5-EABA-4307-9F43-358CDB98977A}" type="sibTrans" cxnId="{2356D79D-B582-4876-9455-0350294349FA}">
      <dgm:prSet/>
      <dgm:spPr/>
      <dgm:t>
        <a:bodyPr/>
        <a:lstStyle/>
        <a:p>
          <a:pPr algn="just"/>
          <a:endParaRPr lang="ru-RU"/>
        </a:p>
      </dgm:t>
    </dgm:pt>
    <dgm:pt modelId="{EDC6C215-2475-4D3B-9305-C8C45D049FB1}" type="pres">
      <dgm:prSet presAssocID="{B14893E0-8D8B-4C79-A2ED-97C3648666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BA5D6D-8E7F-4180-80DE-EA3BB69C3DBC}" type="pres">
      <dgm:prSet presAssocID="{221CC36F-3EF8-46AC-940E-7947CBD20735}" presName="vertFlow" presStyleCnt="0"/>
      <dgm:spPr/>
    </dgm:pt>
    <dgm:pt modelId="{31F24593-45CC-4B4C-9555-A17829FA63D0}" type="pres">
      <dgm:prSet presAssocID="{221CC36F-3EF8-46AC-940E-7947CBD20735}" presName="header" presStyleLbl="node1" presStyleIdx="0" presStyleCnt="1" custScaleX="27544" custScaleY="74892" custLinFactNeighborX="-1853" custLinFactNeighborY="-4221"/>
      <dgm:spPr/>
      <dgm:t>
        <a:bodyPr/>
        <a:lstStyle/>
        <a:p>
          <a:endParaRPr lang="ru-RU"/>
        </a:p>
      </dgm:t>
    </dgm:pt>
  </dgm:ptLst>
  <dgm:cxnLst>
    <dgm:cxn modelId="{1AD265C8-5DAD-434E-830E-B51CD952F6A5}" type="presOf" srcId="{221CC36F-3EF8-46AC-940E-7947CBD20735}" destId="{31F24593-45CC-4B4C-9555-A17829FA63D0}" srcOrd="0" destOrd="0" presId="urn:microsoft.com/office/officeart/2005/8/layout/lProcess1"/>
    <dgm:cxn modelId="{C995DE5A-8BF0-431E-9315-D7F88AF9BBA7}" type="presOf" srcId="{B14893E0-8D8B-4C79-A2ED-97C36486663C}" destId="{EDC6C215-2475-4D3B-9305-C8C45D049FB1}" srcOrd="0" destOrd="0" presId="urn:microsoft.com/office/officeart/2005/8/layout/lProcess1"/>
    <dgm:cxn modelId="{2356D79D-B582-4876-9455-0350294349FA}" srcId="{B14893E0-8D8B-4C79-A2ED-97C36486663C}" destId="{221CC36F-3EF8-46AC-940E-7947CBD20735}" srcOrd="0" destOrd="0" parTransId="{1C79FE51-B7F0-4A2E-B182-607BEED5C995}" sibTransId="{8C23ECE5-EABA-4307-9F43-358CDB98977A}"/>
    <dgm:cxn modelId="{66107660-1A4E-44A1-A30F-41F9F711B5FC}" type="presParOf" srcId="{EDC6C215-2475-4D3B-9305-C8C45D049FB1}" destId="{D7BA5D6D-8E7F-4180-80DE-EA3BB69C3DBC}" srcOrd="0" destOrd="0" presId="urn:microsoft.com/office/officeart/2005/8/layout/lProcess1"/>
    <dgm:cxn modelId="{129485B1-41D5-436D-AE6C-77B465B09C49}" type="presParOf" srcId="{D7BA5D6D-8E7F-4180-80DE-EA3BB69C3DBC}" destId="{31F24593-45CC-4B4C-9555-A17829FA63D0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14893E0-8D8B-4C79-A2ED-97C36486663C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64389B-330E-4659-B61C-30F9CAE85908}">
      <dgm:prSet phldrT="[Текст]" custT="1"/>
      <dgm:spPr>
        <a:scene3d>
          <a:camera prst="isometricLeftDown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1800" b="1" dirty="0" smtClean="0"/>
            <a:t> </a:t>
          </a:r>
          <a:r>
            <a:rPr lang="ru-RU" sz="1700" b="1" dirty="0" smtClean="0"/>
            <a:t>Расходы на содержание МБУ «ЦТНК «Родина» </a:t>
          </a:r>
          <a:r>
            <a:rPr lang="ru-RU" sz="1700" b="1" dirty="0" smtClean="0"/>
            <a:t>9181,8тыс.руб</a:t>
          </a:r>
          <a:r>
            <a:rPr lang="ru-RU" sz="1700" b="1" dirty="0" smtClean="0"/>
            <a:t>.</a:t>
          </a:r>
          <a:endParaRPr lang="ru-RU" sz="1700" b="1" dirty="0"/>
        </a:p>
      </dgm:t>
    </dgm:pt>
    <dgm:pt modelId="{DE8E7CFF-681C-4EEE-9700-61E2971DAC48}" type="parTrans" cxnId="{E8576207-5D23-4623-B1DA-191858F57950}">
      <dgm:prSet/>
      <dgm:spPr/>
      <dgm:t>
        <a:bodyPr/>
        <a:lstStyle/>
        <a:p>
          <a:endParaRPr lang="ru-RU"/>
        </a:p>
      </dgm:t>
    </dgm:pt>
    <dgm:pt modelId="{8C5D6648-0237-473C-8272-5DA0E7FBD6E2}" type="sibTrans" cxnId="{E8576207-5D23-4623-B1DA-191858F57950}">
      <dgm:prSet/>
      <dgm:spPr/>
      <dgm:t>
        <a:bodyPr/>
        <a:lstStyle/>
        <a:p>
          <a:endParaRPr lang="ru-RU"/>
        </a:p>
      </dgm:t>
    </dgm:pt>
    <dgm:pt modelId="{2D701693-2C6D-4357-8075-8645D71254AA}">
      <dgm:prSet phldrT="[Текст]" custT="1"/>
      <dgm:spPr>
        <a:scene3d>
          <a:camera prst="isometricLeftDown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1700" b="1" dirty="0" smtClean="0"/>
            <a:t>Расходы на содержание МУК «</a:t>
          </a:r>
          <a:r>
            <a:rPr lang="ru-RU" sz="1700" b="1" dirty="0" err="1" smtClean="0"/>
            <a:t>ЯЦКиД</a:t>
          </a:r>
          <a:r>
            <a:rPr lang="ru-RU" sz="1700" b="1" dirty="0" smtClean="0"/>
            <a:t>» </a:t>
          </a:r>
          <a:r>
            <a:rPr lang="ru-RU" sz="1700" b="1" dirty="0" smtClean="0"/>
            <a:t>15607,2 </a:t>
          </a:r>
          <a:r>
            <a:rPr lang="ru-RU" sz="1700" b="1" dirty="0" err="1" smtClean="0"/>
            <a:t>тыс.руб</a:t>
          </a:r>
          <a:endParaRPr lang="ru-RU" sz="1700" b="1" dirty="0"/>
        </a:p>
      </dgm:t>
    </dgm:pt>
    <dgm:pt modelId="{C2AE24FD-6156-4D7A-9B5E-3F5DC7E5BF2A}" type="parTrans" cxnId="{BC32B908-EC71-4CBB-BE46-7035B6011999}">
      <dgm:prSet/>
      <dgm:spPr/>
      <dgm:t>
        <a:bodyPr/>
        <a:lstStyle/>
        <a:p>
          <a:endParaRPr lang="ru-RU"/>
        </a:p>
      </dgm:t>
    </dgm:pt>
    <dgm:pt modelId="{C761B1F4-FC19-4BAD-80BA-D25A690FEE3B}" type="sibTrans" cxnId="{BC32B908-EC71-4CBB-BE46-7035B6011999}">
      <dgm:prSet/>
      <dgm:spPr/>
      <dgm:t>
        <a:bodyPr/>
        <a:lstStyle/>
        <a:p>
          <a:endParaRPr lang="ru-RU"/>
        </a:p>
      </dgm:t>
    </dgm:pt>
    <dgm:pt modelId="{221CC36F-3EF8-46AC-940E-7947CBD20735}">
      <dgm:prSet phldrT="[Текст]" custT="1"/>
      <dgm:spPr>
        <a:effectLst>
          <a:glow rad="63500">
            <a:schemeClr val="accent2">
              <a:satMod val="175000"/>
              <a:alpha val="40000"/>
            </a:schemeClr>
          </a:glow>
        </a:effectLst>
        <a:scene3d>
          <a:camera prst="isometricLeftDown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1700" b="1" dirty="0" smtClean="0"/>
            <a:t>Расходы на </a:t>
          </a:r>
          <a:r>
            <a:rPr lang="ru-RU" sz="1700" b="1" dirty="0" err="1" smtClean="0"/>
            <a:t>содржание</a:t>
          </a:r>
          <a:endParaRPr lang="ru-RU" sz="1700" b="1" dirty="0" smtClean="0"/>
        </a:p>
        <a:p>
          <a:pPr algn="ctr"/>
          <a:r>
            <a:rPr lang="ru-RU" sz="1700" b="1" dirty="0" smtClean="0"/>
            <a:t> МУ «Ясногорская центральная библиотека  им. В.В.Вересаева» </a:t>
          </a:r>
          <a:r>
            <a:rPr lang="ru-RU" sz="1700" b="1" dirty="0" smtClean="0"/>
            <a:t>7891,6 </a:t>
          </a:r>
          <a:r>
            <a:rPr lang="ru-RU" sz="1700" b="1" dirty="0" smtClean="0"/>
            <a:t>тыс.руб.</a:t>
          </a:r>
          <a:endParaRPr lang="ru-RU" sz="1700" b="1" dirty="0"/>
        </a:p>
      </dgm:t>
    </dgm:pt>
    <dgm:pt modelId="{8C23ECE5-EABA-4307-9F43-358CDB98977A}" type="sibTrans" cxnId="{2356D79D-B582-4876-9455-0350294349FA}">
      <dgm:prSet/>
      <dgm:spPr/>
      <dgm:t>
        <a:bodyPr/>
        <a:lstStyle/>
        <a:p>
          <a:pPr algn="just"/>
          <a:endParaRPr lang="ru-RU"/>
        </a:p>
      </dgm:t>
    </dgm:pt>
    <dgm:pt modelId="{1C79FE51-B7F0-4A2E-B182-607BEED5C995}" type="parTrans" cxnId="{2356D79D-B582-4876-9455-0350294349FA}">
      <dgm:prSet/>
      <dgm:spPr/>
      <dgm:t>
        <a:bodyPr/>
        <a:lstStyle/>
        <a:p>
          <a:pPr algn="just"/>
          <a:endParaRPr lang="ru-RU"/>
        </a:p>
      </dgm:t>
    </dgm:pt>
    <dgm:pt modelId="{EDC6C215-2475-4D3B-9305-C8C45D049FB1}" type="pres">
      <dgm:prSet presAssocID="{B14893E0-8D8B-4C79-A2ED-97C3648666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BA5D6D-8E7F-4180-80DE-EA3BB69C3DBC}" type="pres">
      <dgm:prSet presAssocID="{221CC36F-3EF8-46AC-940E-7947CBD20735}" presName="vertFlow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31F24593-45CC-4B4C-9555-A17829FA63D0}" type="pres">
      <dgm:prSet presAssocID="{221CC36F-3EF8-46AC-940E-7947CBD20735}" presName="header" presStyleLbl="node1" presStyleIdx="0" presStyleCnt="3" custScaleY="695023" custLinFactY="-12955" custLinFactNeighborX="-40" custLinFactNeighborY="-100000"/>
      <dgm:spPr/>
      <dgm:t>
        <a:bodyPr/>
        <a:lstStyle/>
        <a:p>
          <a:endParaRPr lang="ru-RU"/>
        </a:p>
      </dgm:t>
    </dgm:pt>
    <dgm:pt modelId="{C642BA36-67F4-4BD7-9EDD-A10A717C7A77}" type="pres">
      <dgm:prSet presAssocID="{221CC36F-3EF8-46AC-940E-7947CBD20735}" presName="hSp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F0077776-BFE0-4B29-B6A4-42F71F92CD1E}" type="pres">
      <dgm:prSet presAssocID="{1B64389B-330E-4659-B61C-30F9CAE85908}" presName="vertFlow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3D858459-72EB-4C7F-A1F9-F250B841ECCC}" type="pres">
      <dgm:prSet presAssocID="{1B64389B-330E-4659-B61C-30F9CAE85908}" presName="header" presStyleLbl="node1" presStyleIdx="1" presStyleCnt="3" custScaleY="589667" custLinFactNeighborX="407" custLinFactNeighborY="-6138"/>
      <dgm:spPr/>
      <dgm:t>
        <a:bodyPr/>
        <a:lstStyle/>
        <a:p>
          <a:endParaRPr lang="ru-RU"/>
        </a:p>
      </dgm:t>
    </dgm:pt>
    <dgm:pt modelId="{2D7544D0-72FE-430A-9937-11C5F2102C1C}" type="pres">
      <dgm:prSet presAssocID="{1B64389B-330E-4659-B61C-30F9CAE85908}" presName="hSp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2E72B3F1-45D5-4347-B9CD-2C8C08835B62}" type="pres">
      <dgm:prSet presAssocID="{2D701693-2C6D-4357-8075-8645D71254AA}" presName="vertFlow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E0F9A205-953E-4810-A82C-EB9029D16DE9}" type="pres">
      <dgm:prSet presAssocID="{2D701693-2C6D-4357-8075-8645D71254AA}" presName="header" presStyleLbl="node1" presStyleIdx="2" presStyleCnt="3" custScaleY="528628"/>
      <dgm:spPr/>
      <dgm:t>
        <a:bodyPr/>
        <a:lstStyle/>
        <a:p>
          <a:endParaRPr lang="ru-RU"/>
        </a:p>
      </dgm:t>
    </dgm:pt>
  </dgm:ptLst>
  <dgm:cxnLst>
    <dgm:cxn modelId="{C0A1CDB6-78B6-4089-9E20-FC592DB0E7EF}" type="presOf" srcId="{221CC36F-3EF8-46AC-940E-7947CBD20735}" destId="{31F24593-45CC-4B4C-9555-A17829FA63D0}" srcOrd="0" destOrd="0" presId="urn:microsoft.com/office/officeart/2005/8/layout/lProcess1"/>
    <dgm:cxn modelId="{E8576207-5D23-4623-B1DA-191858F57950}" srcId="{B14893E0-8D8B-4C79-A2ED-97C36486663C}" destId="{1B64389B-330E-4659-B61C-30F9CAE85908}" srcOrd="1" destOrd="0" parTransId="{DE8E7CFF-681C-4EEE-9700-61E2971DAC48}" sibTransId="{8C5D6648-0237-473C-8272-5DA0E7FBD6E2}"/>
    <dgm:cxn modelId="{FBFD9116-53A9-4D06-B74A-52ECE16CFCB8}" type="presOf" srcId="{B14893E0-8D8B-4C79-A2ED-97C36486663C}" destId="{EDC6C215-2475-4D3B-9305-C8C45D049FB1}" srcOrd="0" destOrd="0" presId="urn:microsoft.com/office/officeart/2005/8/layout/lProcess1"/>
    <dgm:cxn modelId="{2356D79D-B582-4876-9455-0350294349FA}" srcId="{B14893E0-8D8B-4C79-A2ED-97C36486663C}" destId="{221CC36F-3EF8-46AC-940E-7947CBD20735}" srcOrd="0" destOrd="0" parTransId="{1C79FE51-B7F0-4A2E-B182-607BEED5C995}" sibTransId="{8C23ECE5-EABA-4307-9F43-358CDB98977A}"/>
    <dgm:cxn modelId="{BC32B908-EC71-4CBB-BE46-7035B6011999}" srcId="{B14893E0-8D8B-4C79-A2ED-97C36486663C}" destId="{2D701693-2C6D-4357-8075-8645D71254AA}" srcOrd="2" destOrd="0" parTransId="{C2AE24FD-6156-4D7A-9B5E-3F5DC7E5BF2A}" sibTransId="{C761B1F4-FC19-4BAD-80BA-D25A690FEE3B}"/>
    <dgm:cxn modelId="{3CD1C6DF-2202-4596-B186-97C8AF73A204}" type="presOf" srcId="{2D701693-2C6D-4357-8075-8645D71254AA}" destId="{E0F9A205-953E-4810-A82C-EB9029D16DE9}" srcOrd="0" destOrd="0" presId="urn:microsoft.com/office/officeart/2005/8/layout/lProcess1"/>
    <dgm:cxn modelId="{650E26FB-527D-436D-AB9D-12DCF59193ED}" type="presOf" srcId="{1B64389B-330E-4659-B61C-30F9CAE85908}" destId="{3D858459-72EB-4C7F-A1F9-F250B841ECCC}" srcOrd="0" destOrd="0" presId="urn:microsoft.com/office/officeart/2005/8/layout/lProcess1"/>
    <dgm:cxn modelId="{2333264B-7DE4-4899-B846-2ED78AF4D950}" type="presParOf" srcId="{EDC6C215-2475-4D3B-9305-C8C45D049FB1}" destId="{D7BA5D6D-8E7F-4180-80DE-EA3BB69C3DBC}" srcOrd="0" destOrd="0" presId="urn:microsoft.com/office/officeart/2005/8/layout/lProcess1"/>
    <dgm:cxn modelId="{69AB0802-F914-4AF5-9CC9-79C04E64A4CB}" type="presParOf" srcId="{D7BA5D6D-8E7F-4180-80DE-EA3BB69C3DBC}" destId="{31F24593-45CC-4B4C-9555-A17829FA63D0}" srcOrd="0" destOrd="0" presId="urn:microsoft.com/office/officeart/2005/8/layout/lProcess1"/>
    <dgm:cxn modelId="{44E95003-E9F7-4DC3-A97E-91F1505F065E}" type="presParOf" srcId="{EDC6C215-2475-4D3B-9305-C8C45D049FB1}" destId="{C642BA36-67F4-4BD7-9EDD-A10A717C7A77}" srcOrd="1" destOrd="0" presId="urn:microsoft.com/office/officeart/2005/8/layout/lProcess1"/>
    <dgm:cxn modelId="{E486E47D-1D83-4EBF-9774-A8CBFD1363CD}" type="presParOf" srcId="{EDC6C215-2475-4D3B-9305-C8C45D049FB1}" destId="{F0077776-BFE0-4B29-B6A4-42F71F92CD1E}" srcOrd="2" destOrd="0" presId="urn:microsoft.com/office/officeart/2005/8/layout/lProcess1"/>
    <dgm:cxn modelId="{6959B287-9D55-486B-AFEB-42D2A47F830B}" type="presParOf" srcId="{F0077776-BFE0-4B29-B6A4-42F71F92CD1E}" destId="{3D858459-72EB-4C7F-A1F9-F250B841ECCC}" srcOrd="0" destOrd="0" presId="urn:microsoft.com/office/officeart/2005/8/layout/lProcess1"/>
    <dgm:cxn modelId="{65CB34B7-BB55-4473-AFAF-7AF165C24EE1}" type="presParOf" srcId="{EDC6C215-2475-4D3B-9305-C8C45D049FB1}" destId="{2D7544D0-72FE-430A-9937-11C5F2102C1C}" srcOrd="3" destOrd="0" presId="urn:microsoft.com/office/officeart/2005/8/layout/lProcess1"/>
    <dgm:cxn modelId="{BEE479B2-853D-43C1-91C9-64BF64484897}" type="presParOf" srcId="{EDC6C215-2475-4D3B-9305-C8C45D049FB1}" destId="{2E72B3F1-45D5-4347-B9CD-2C8C08835B62}" srcOrd="4" destOrd="0" presId="urn:microsoft.com/office/officeart/2005/8/layout/lProcess1"/>
    <dgm:cxn modelId="{515C75AE-3219-42F7-A5B9-39D3C638B584}" type="presParOf" srcId="{2E72B3F1-45D5-4347-B9CD-2C8C08835B62}" destId="{E0F9A205-953E-4810-A82C-EB9029D16DE9}" srcOrd="0" destOrd="0" presId="urn:microsoft.com/office/officeart/2005/8/layout/lProcess1"/>
  </dgm:cxnLst>
  <dgm:bg>
    <a:solidFill>
      <a:srgbClr val="FF99CC"/>
    </a:soli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D515BF7-2DDF-4420-9745-E0632B2F9857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14893E0-8D8B-4C79-A2ED-97C36486663C}" type="doc">
      <dgm:prSet loTypeId="urn:microsoft.com/office/officeart/2005/8/layout/l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1CC36F-3EF8-46AC-940E-7947CBD20735}">
      <dgm:prSet phldrT="[Текст]" custT="1"/>
      <dgm:spPr/>
      <dgm:t>
        <a:bodyPr/>
        <a:lstStyle/>
        <a:p>
          <a:pPr algn="ctr"/>
          <a:r>
            <a:rPr lang="ru-RU" sz="1800" b="1" dirty="0" smtClean="0"/>
            <a:t>Расходы на содержание</a:t>
          </a:r>
        </a:p>
        <a:p>
          <a:pPr algn="ctr"/>
          <a:r>
            <a:rPr lang="ru-RU" sz="1800" b="1" dirty="0" smtClean="0"/>
            <a:t> МУ «Стадион города Ясногорска» –   </a:t>
          </a:r>
          <a:r>
            <a:rPr lang="ru-RU" sz="1800" b="1" dirty="0" smtClean="0"/>
            <a:t>10220,7 тыс.руб</a:t>
          </a:r>
          <a:r>
            <a:rPr lang="ru-RU" sz="1800" b="1" dirty="0" smtClean="0"/>
            <a:t>.</a:t>
          </a:r>
          <a:endParaRPr lang="ru-RU" sz="1800" b="1" dirty="0"/>
        </a:p>
      </dgm:t>
    </dgm:pt>
    <dgm:pt modelId="{1C79FE51-B7F0-4A2E-B182-607BEED5C995}" type="parTrans" cxnId="{2356D79D-B582-4876-9455-0350294349FA}">
      <dgm:prSet/>
      <dgm:spPr/>
      <dgm:t>
        <a:bodyPr/>
        <a:lstStyle/>
        <a:p>
          <a:pPr algn="just"/>
          <a:endParaRPr lang="ru-RU"/>
        </a:p>
      </dgm:t>
    </dgm:pt>
    <dgm:pt modelId="{8C23ECE5-EABA-4307-9F43-358CDB98977A}" type="sibTrans" cxnId="{2356D79D-B582-4876-9455-0350294349FA}">
      <dgm:prSet/>
      <dgm:spPr/>
      <dgm:t>
        <a:bodyPr/>
        <a:lstStyle/>
        <a:p>
          <a:pPr algn="just"/>
          <a:endParaRPr lang="ru-RU"/>
        </a:p>
      </dgm:t>
    </dgm:pt>
    <dgm:pt modelId="{EDC6C215-2475-4D3B-9305-C8C45D049FB1}" type="pres">
      <dgm:prSet presAssocID="{B14893E0-8D8B-4C79-A2ED-97C3648666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BA5D6D-8E7F-4180-80DE-EA3BB69C3DBC}" type="pres">
      <dgm:prSet presAssocID="{221CC36F-3EF8-46AC-940E-7947CBD20735}" presName="vertFlow" presStyleCnt="0"/>
      <dgm:spPr/>
    </dgm:pt>
    <dgm:pt modelId="{31F24593-45CC-4B4C-9555-A17829FA63D0}" type="pres">
      <dgm:prSet presAssocID="{221CC36F-3EF8-46AC-940E-7947CBD20735}" presName="header" presStyleLbl="node1" presStyleIdx="0" presStyleCnt="1" custScaleX="27544" custScaleY="49891" custLinFactNeighborX="-1853" custLinFactNeighborY="-4221"/>
      <dgm:spPr/>
      <dgm:t>
        <a:bodyPr/>
        <a:lstStyle/>
        <a:p>
          <a:endParaRPr lang="ru-RU"/>
        </a:p>
      </dgm:t>
    </dgm:pt>
  </dgm:ptLst>
  <dgm:cxnLst>
    <dgm:cxn modelId="{2CFBDFF2-3629-4D8E-87B7-6EA56E55F53D}" type="presOf" srcId="{221CC36F-3EF8-46AC-940E-7947CBD20735}" destId="{31F24593-45CC-4B4C-9555-A17829FA63D0}" srcOrd="0" destOrd="0" presId="urn:microsoft.com/office/officeart/2005/8/layout/lProcess1"/>
    <dgm:cxn modelId="{C94AB443-3E5D-402B-9DBB-C59F0EE0A456}" type="presOf" srcId="{B14893E0-8D8B-4C79-A2ED-97C36486663C}" destId="{EDC6C215-2475-4D3B-9305-C8C45D049FB1}" srcOrd="0" destOrd="0" presId="urn:microsoft.com/office/officeart/2005/8/layout/lProcess1"/>
    <dgm:cxn modelId="{2356D79D-B582-4876-9455-0350294349FA}" srcId="{B14893E0-8D8B-4C79-A2ED-97C36486663C}" destId="{221CC36F-3EF8-46AC-940E-7947CBD20735}" srcOrd="0" destOrd="0" parTransId="{1C79FE51-B7F0-4A2E-B182-607BEED5C995}" sibTransId="{8C23ECE5-EABA-4307-9F43-358CDB98977A}"/>
    <dgm:cxn modelId="{B03F692D-6D3D-4B81-BF4F-5631DCBEFABF}" type="presParOf" srcId="{EDC6C215-2475-4D3B-9305-C8C45D049FB1}" destId="{D7BA5D6D-8E7F-4180-80DE-EA3BB69C3DBC}" srcOrd="0" destOrd="0" presId="urn:microsoft.com/office/officeart/2005/8/layout/lProcess1"/>
    <dgm:cxn modelId="{3B613CBF-A760-43C6-9267-DE43941AE2CB}" type="presParOf" srcId="{D7BA5D6D-8E7F-4180-80DE-EA3BB69C3DBC}" destId="{31F24593-45CC-4B4C-9555-A17829FA63D0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A802843-84C4-4D6D-9EAD-5021B095C93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983950-2454-4A6B-9C05-262FA8AA8E02}">
      <dgm:prSet phldrT="[Текст]" custT="1"/>
      <dgm:spPr/>
      <dgm:t>
        <a:bodyPr/>
        <a:lstStyle/>
        <a:p>
          <a:r>
            <a:rPr lang="ru-RU" sz="1400" dirty="0" smtClean="0"/>
            <a:t>ямочный ремонт  2000,0</a:t>
          </a:r>
          <a:r>
            <a:rPr lang="en-US" sz="1400" dirty="0" smtClean="0"/>
            <a:t> </a:t>
          </a:r>
          <a:r>
            <a:rPr lang="ru-RU" sz="1400" dirty="0" smtClean="0"/>
            <a:t>тыс.руб.</a:t>
          </a:r>
          <a:endParaRPr lang="ru-RU" sz="1400" dirty="0"/>
        </a:p>
      </dgm:t>
    </dgm:pt>
    <dgm:pt modelId="{106DBCB9-FD55-4F63-9EFD-3D65BA767006}" type="parTrans" cxnId="{08FE26E3-FD49-407D-BD1D-50ABB49E5171}">
      <dgm:prSet/>
      <dgm:spPr/>
      <dgm:t>
        <a:bodyPr/>
        <a:lstStyle/>
        <a:p>
          <a:endParaRPr lang="ru-RU"/>
        </a:p>
      </dgm:t>
    </dgm:pt>
    <dgm:pt modelId="{01DC8D17-AED5-4BA3-9C1C-6F6D69B3ABA2}" type="sibTrans" cxnId="{08FE26E3-FD49-407D-BD1D-50ABB49E5171}">
      <dgm:prSet/>
      <dgm:spPr/>
      <dgm:t>
        <a:bodyPr/>
        <a:lstStyle/>
        <a:p>
          <a:endParaRPr lang="ru-RU"/>
        </a:p>
      </dgm:t>
    </dgm:pt>
    <dgm:pt modelId="{28A47FCD-B24C-4A49-885B-B0335DC1B6DC}">
      <dgm:prSet phldrT="[Текст]" custT="1"/>
      <dgm:spPr/>
      <dgm:t>
        <a:bodyPr/>
        <a:lstStyle/>
        <a:p>
          <a:r>
            <a:rPr lang="ru-RU" sz="1400" dirty="0" smtClean="0"/>
            <a:t>разметка пешеходных 1000,0тыс.руб.</a:t>
          </a:r>
          <a:endParaRPr lang="ru-RU" sz="1400" dirty="0"/>
        </a:p>
      </dgm:t>
    </dgm:pt>
    <dgm:pt modelId="{AE1C2C13-490E-4B26-ABD3-87ECD989FEB4}" type="parTrans" cxnId="{B791F05F-EA91-4FEB-91E8-D429DB36AC0E}">
      <dgm:prSet/>
      <dgm:spPr/>
      <dgm:t>
        <a:bodyPr/>
        <a:lstStyle/>
        <a:p>
          <a:endParaRPr lang="ru-RU"/>
        </a:p>
      </dgm:t>
    </dgm:pt>
    <dgm:pt modelId="{6F7CE6AA-6CAD-48D1-A710-EAED45104DAA}" type="sibTrans" cxnId="{B791F05F-EA91-4FEB-91E8-D429DB36AC0E}">
      <dgm:prSet/>
      <dgm:spPr/>
      <dgm:t>
        <a:bodyPr/>
        <a:lstStyle/>
        <a:p>
          <a:endParaRPr lang="ru-RU"/>
        </a:p>
      </dgm:t>
    </dgm:pt>
    <dgm:pt modelId="{E48F218F-8C78-45C1-B23B-793AA9557A15}">
      <dgm:prSet phldrT="[Текст]" custT="1"/>
      <dgm:spPr/>
      <dgm:t>
        <a:bodyPr/>
        <a:lstStyle/>
        <a:p>
          <a:r>
            <a:rPr lang="ru-RU" sz="1400" dirty="0" smtClean="0"/>
            <a:t>разметка проезжей части </a:t>
          </a:r>
          <a:r>
            <a:rPr lang="ru-RU" sz="1400" dirty="0" smtClean="0"/>
            <a:t>2500,0 </a:t>
          </a:r>
          <a:r>
            <a:rPr lang="ru-RU" sz="1400" dirty="0" smtClean="0"/>
            <a:t>тыс.руб. </a:t>
          </a:r>
          <a:endParaRPr lang="ru-RU" sz="1400" dirty="0"/>
        </a:p>
      </dgm:t>
    </dgm:pt>
    <dgm:pt modelId="{BE5DF0EF-6E2F-446B-92C9-565D6AA14F3D}" type="parTrans" cxnId="{E5E7A19F-6511-4789-8F3A-FDE0E152D154}">
      <dgm:prSet/>
      <dgm:spPr/>
      <dgm:t>
        <a:bodyPr/>
        <a:lstStyle/>
        <a:p>
          <a:endParaRPr lang="ru-RU"/>
        </a:p>
      </dgm:t>
    </dgm:pt>
    <dgm:pt modelId="{B47C8085-D091-488C-93C4-5E999F867E28}" type="sibTrans" cxnId="{E5E7A19F-6511-4789-8F3A-FDE0E152D154}">
      <dgm:prSet/>
      <dgm:spPr/>
      <dgm:t>
        <a:bodyPr/>
        <a:lstStyle/>
        <a:p>
          <a:endParaRPr lang="ru-RU"/>
        </a:p>
      </dgm:t>
    </dgm:pt>
    <dgm:pt modelId="{AC86974B-9684-40C3-9A97-C848FA226724}">
      <dgm:prSet phldrT="[Текст]" custT="1"/>
      <dgm:spPr/>
      <dgm:t>
        <a:bodyPr/>
        <a:lstStyle/>
        <a:p>
          <a:r>
            <a:rPr lang="ru-RU" sz="1400" dirty="0" smtClean="0"/>
            <a:t>приобретение и установка дорожных знаков </a:t>
          </a:r>
          <a:r>
            <a:rPr lang="ru-RU" sz="1400" dirty="0" smtClean="0"/>
            <a:t>300,0 </a:t>
          </a:r>
          <a:r>
            <a:rPr lang="ru-RU" sz="1400" dirty="0" smtClean="0"/>
            <a:t>тыс.руб.</a:t>
          </a:r>
          <a:endParaRPr lang="ru-RU" sz="1400" dirty="0"/>
        </a:p>
      </dgm:t>
    </dgm:pt>
    <dgm:pt modelId="{13E429C4-D362-4C0C-82C3-277784C5207A}" type="parTrans" cxnId="{BD6858EE-9674-486A-9B5A-40A34AD02176}">
      <dgm:prSet/>
      <dgm:spPr/>
      <dgm:t>
        <a:bodyPr/>
        <a:lstStyle/>
        <a:p>
          <a:endParaRPr lang="ru-RU"/>
        </a:p>
      </dgm:t>
    </dgm:pt>
    <dgm:pt modelId="{0716E43D-A880-4485-923F-3DAE3581BE98}" type="sibTrans" cxnId="{BD6858EE-9674-486A-9B5A-40A34AD02176}">
      <dgm:prSet/>
      <dgm:spPr/>
      <dgm:t>
        <a:bodyPr/>
        <a:lstStyle/>
        <a:p>
          <a:endParaRPr lang="ru-RU"/>
        </a:p>
      </dgm:t>
    </dgm:pt>
    <dgm:pt modelId="{0F8AC8EC-67B8-4863-94C4-307D8DBBDBF4}">
      <dgm:prSet phldrT="[Текст]" custT="1"/>
      <dgm:spPr/>
      <dgm:t>
        <a:bodyPr/>
        <a:lstStyle/>
        <a:p>
          <a:r>
            <a:rPr lang="ru-RU" sz="1100" dirty="0" smtClean="0"/>
            <a:t> </a:t>
          </a:r>
          <a:r>
            <a:rPr lang="ru-RU" sz="1400" dirty="0" smtClean="0"/>
            <a:t>содержание автомобильных дорог в г.Ясногорске </a:t>
          </a:r>
          <a:r>
            <a:rPr lang="ru-RU" sz="1400" dirty="0" smtClean="0"/>
            <a:t>12000,0 </a:t>
          </a:r>
          <a:r>
            <a:rPr lang="ru-RU" sz="1400" dirty="0" smtClean="0"/>
            <a:t>тыс.руб. </a:t>
          </a:r>
          <a:endParaRPr lang="ru-RU" sz="1400" dirty="0"/>
        </a:p>
      </dgm:t>
    </dgm:pt>
    <dgm:pt modelId="{30220DE5-F1E7-4044-AA41-65906CFC51A8}" type="parTrans" cxnId="{05A39330-AE15-4DFB-A40F-7859D018FFB5}">
      <dgm:prSet/>
      <dgm:spPr/>
      <dgm:t>
        <a:bodyPr/>
        <a:lstStyle/>
        <a:p>
          <a:endParaRPr lang="ru-RU"/>
        </a:p>
      </dgm:t>
    </dgm:pt>
    <dgm:pt modelId="{3E538F75-7349-4AFA-9D83-B6C29E236A39}" type="sibTrans" cxnId="{05A39330-AE15-4DFB-A40F-7859D018FFB5}">
      <dgm:prSet/>
      <dgm:spPr/>
      <dgm:t>
        <a:bodyPr/>
        <a:lstStyle/>
        <a:p>
          <a:endParaRPr lang="ru-RU"/>
        </a:p>
      </dgm:t>
    </dgm:pt>
    <dgm:pt modelId="{EF0434EF-D589-4BCA-B327-8EDB45A0B7D2}">
      <dgm:prSet phldrT="[Текст]" custT="1"/>
      <dgm:spPr/>
      <dgm:t>
        <a:bodyPr/>
        <a:lstStyle/>
        <a:p>
          <a:r>
            <a:rPr lang="ru-RU" sz="1400" dirty="0" smtClean="0"/>
            <a:t>проверка проектно-сметной документации </a:t>
          </a:r>
          <a:r>
            <a:rPr lang="ru-RU" sz="1400" dirty="0" smtClean="0"/>
            <a:t>50,0 </a:t>
          </a:r>
          <a:r>
            <a:rPr lang="ru-RU" sz="1400" dirty="0" smtClean="0"/>
            <a:t>тыс.руб. </a:t>
          </a:r>
          <a:endParaRPr lang="ru-RU" sz="1400" dirty="0"/>
        </a:p>
      </dgm:t>
    </dgm:pt>
    <dgm:pt modelId="{EDE7661B-0358-4996-843A-F70B47CBF6A9}" type="parTrans" cxnId="{427BE48F-E9C2-424C-842B-5F6EC9FD2196}">
      <dgm:prSet/>
      <dgm:spPr/>
      <dgm:t>
        <a:bodyPr/>
        <a:lstStyle/>
        <a:p>
          <a:endParaRPr lang="ru-RU"/>
        </a:p>
      </dgm:t>
    </dgm:pt>
    <dgm:pt modelId="{A022041E-AE62-40EC-B622-C78BF2CAB842}" type="sibTrans" cxnId="{427BE48F-E9C2-424C-842B-5F6EC9FD2196}">
      <dgm:prSet/>
      <dgm:spPr/>
      <dgm:t>
        <a:bodyPr/>
        <a:lstStyle/>
        <a:p>
          <a:endParaRPr lang="ru-RU"/>
        </a:p>
      </dgm:t>
    </dgm:pt>
    <dgm:pt modelId="{322E2561-6F67-4C39-8192-3FF6F82229EB}">
      <dgm:prSet phldrT="[Текст]" custT="1"/>
      <dgm:spPr/>
      <dgm:t>
        <a:bodyPr/>
        <a:lstStyle/>
        <a:p>
          <a:pPr algn="l"/>
          <a:r>
            <a:rPr lang="ru-RU" sz="1400" dirty="0" smtClean="0"/>
            <a:t>содержание тротуаров вдоль дорог 2000,0 </a:t>
          </a:r>
          <a:r>
            <a:rPr lang="ru-RU" sz="1400" dirty="0" smtClean="0"/>
            <a:t>тыс.руб.</a:t>
          </a:r>
          <a:endParaRPr lang="ru-RU" sz="1400" dirty="0"/>
        </a:p>
      </dgm:t>
    </dgm:pt>
    <dgm:pt modelId="{B5E11EF2-062F-4066-B337-265D19546B02}" type="parTrans" cxnId="{B349E8CF-631E-42E1-A6F4-14D866FA7B6B}">
      <dgm:prSet/>
      <dgm:spPr/>
      <dgm:t>
        <a:bodyPr/>
        <a:lstStyle/>
        <a:p>
          <a:endParaRPr lang="ru-RU"/>
        </a:p>
      </dgm:t>
    </dgm:pt>
    <dgm:pt modelId="{2EA50FE5-8D54-4642-A932-9C49D250750E}" type="sibTrans" cxnId="{B349E8CF-631E-42E1-A6F4-14D866FA7B6B}">
      <dgm:prSet/>
      <dgm:spPr/>
      <dgm:t>
        <a:bodyPr/>
        <a:lstStyle/>
        <a:p>
          <a:endParaRPr lang="ru-RU"/>
        </a:p>
      </dgm:t>
    </dgm:pt>
    <dgm:pt modelId="{57173EDE-BB60-40A0-B4D6-A45F36AF4ECA}">
      <dgm:prSet phldrT="[Текст]" custT="1"/>
      <dgm:spPr/>
      <dgm:t>
        <a:bodyPr/>
        <a:lstStyle/>
        <a:p>
          <a:r>
            <a:rPr lang="ru-RU" sz="1400" dirty="0" err="1" smtClean="0"/>
            <a:t>кронирование</a:t>
          </a:r>
          <a:r>
            <a:rPr lang="ru-RU" sz="1400" dirty="0" smtClean="0"/>
            <a:t> деревьев вдоль дорог 1500,0 </a:t>
          </a:r>
          <a:r>
            <a:rPr lang="ru-RU" sz="1400" dirty="0" smtClean="0"/>
            <a:t>тыс.руб.</a:t>
          </a:r>
          <a:endParaRPr lang="ru-RU" sz="1400" dirty="0"/>
        </a:p>
      </dgm:t>
    </dgm:pt>
    <dgm:pt modelId="{4C5D1587-A8C2-4292-B678-B09214430F61}" type="parTrans" cxnId="{51DB957F-1962-4AB6-9245-B9DCF42249BB}">
      <dgm:prSet/>
      <dgm:spPr/>
      <dgm:t>
        <a:bodyPr/>
        <a:lstStyle/>
        <a:p>
          <a:endParaRPr lang="ru-RU"/>
        </a:p>
      </dgm:t>
    </dgm:pt>
    <dgm:pt modelId="{8FBF5376-09E4-4937-993B-9465EAE217E1}" type="sibTrans" cxnId="{51DB957F-1962-4AB6-9245-B9DCF42249BB}">
      <dgm:prSet/>
      <dgm:spPr/>
      <dgm:t>
        <a:bodyPr/>
        <a:lstStyle/>
        <a:p>
          <a:endParaRPr lang="ru-RU"/>
        </a:p>
      </dgm:t>
    </dgm:pt>
    <dgm:pt modelId="{B38C6BD5-6BF9-43F5-A56B-9882391FCCA1}">
      <dgm:prSet phldrT="[Текст]" custT="1"/>
      <dgm:spPr/>
      <dgm:t>
        <a:bodyPr/>
        <a:lstStyle/>
        <a:p>
          <a:r>
            <a:rPr lang="ru-RU" sz="1100" dirty="0" smtClean="0"/>
            <a:t>оборудование пешеходных переходов монолитными искусственными неровностями </a:t>
          </a:r>
          <a:r>
            <a:rPr lang="ru-RU" sz="1100" dirty="0" smtClean="0"/>
            <a:t>500,0 </a:t>
          </a:r>
          <a:r>
            <a:rPr lang="ru-RU" sz="1100" dirty="0" smtClean="0"/>
            <a:t>тыс.руб</a:t>
          </a:r>
          <a:r>
            <a:rPr lang="ru-RU" sz="1100" dirty="0" smtClean="0"/>
            <a:t>.</a:t>
          </a:r>
          <a:endParaRPr lang="ru-RU" sz="1100" dirty="0"/>
        </a:p>
      </dgm:t>
    </dgm:pt>
    <dgm:pt modelId="{8616E0E3-EEB9-4409-860B-1CFC2C58E7F4}" type="parTrans" cxnId="{716E891E-4274-4A9C-B6C5-33DBE252FC83}">
      <dgm:prSet/>
      <dgm:spPr/>
      <dgm:t>
        <a:bodyPr/>
        <a:lstStyle/>
        <a:p>
          <a:endParaRPr lang="ru-RU"/>
        </a:p>
      </dgm:t>
    </dgm:pt>
    <dgm:pt modelId="{2762FECD-8996-4F94-BBCA-372012BE055D}" type="sibTrans" cxnId="{716E891E-4274-4A9C-B6C5-33DBE252FC83}">
      <dgm:prSet/>
      <dgm:spPr/>
      <dgm:t>
        <a:bodyPr/>
        <a:lstStyle/>
        <a:p>
          <a:endParaRPr lang="ru-RU"/>
        </a:p>
      </dgm:t>
    </dgm:pt>
    <dgm:pt modelId="{CD7882D4-DD64-490C-86AD-5F9CA0116A97}">
      <dgm:prSet phldrT="[Текст]" custT="1"/>
      <dgm:spPr/>
      <dgm:t>
        <a:bodyPr/>
        <a:lstStyle/>
        <a:p>
          <a:pPr algn="l"/>
          <a:r>
            <a:rPr lang="ru-RU" sz="1400" dirty="0" smtClean="0"/>
            <a:t>удаление стихийных свалок вдоль дорог 1000,0 тыс.руб.</a:t>
          </a:r>
          <a:endParaRPr lang="ru-RU" sz="1400" dirty="0"/>
        </a:p>
      </dgm:t>
    </dgm:pt>
    <dgm:pt modelId="{0F1A8A71-28CD-4460-925B-3B956AF47286}" type="parTrans" cxnId="{B7C6A31F-F673-468E-B7B3-E0474650D757}">
      <dgm:prSet/>
      <dgm:spPr/>
      <dgm:t>
        <a:bodyPr/>
        <a:lstStyle/>
        <a:p>
          <a:endParaRPr lang="ru-RU"/>
        </a:p>
      </dgm:t>
    </dgm:pt>
    <dgm:pt modelId="{401E1162-54D8-42C1-A839-6C98A915B4C4}" type="sibTrans" cxnId="{B7C6A31F-F673-468E-B7B3-E0474650D757}">
      <dgm:prSet/>
      <dgm:spPr/>
      <dgm:t>
        <a:bodyPr/>
        <a:lstStyle/>
        <a:p>
          <a:endParaRPr lang="ru-RU"/>
        </a:p>
      </dgm:t>
    </dgm:pt>
    <dgm:pt modelId="{3EF0AFD0-BFB5-444D-AA35-BA21D670D18B}" type="pres">
      <dgm:prSet presAssocID="{7A802843-84C4-4D6D-9EAD-5021B095C9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9F169A-2D8F-43B5-9233-179C19916E8A}" type="pres">
      <dgm:prSet presAssocID="{8F983950-2454-4A6B-9C05-262FA8AA8E02}" presName="parentText" presStyleLbl="node1" presStyleIdx="0" presStyleCnt="10" custScaleX="102439" custScaleY="96705" custLinFactNeighborX="-966" custLinFactNeighborY="-431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CBB0B9-D646-49C4-A745-7671EFBF61F2}" type="pres">
      <dgm:prSet presAssocID="{01DC8D17-AED5-4BA3-9C1C-6F6D69B3ABA2}" presName="spacer" presStyleCnt="0"/>
      <dgm:spPr/>
    </dgm:pt>
    <dgm:pt modelId="{940CB330-57C1-428D-92F6-C3F9ED483267}" type="pres">
      <dgm:prSet presAssocID="{28A47FCD-B24C-4A49-885B-B0335DC1B6DC}" presName="parentText" presStyleLbl="node1" presStyleIdx="1" presStyleCnt="10" custLinFactY="-606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5F1D4C-5D44-4750-8287-603280D63A90}" type="pres">
      <dgm:prSet presAssocID="{6F7CE6AA-6CAD-48D1-A710-EAED45104DAA}" presName="spacer" presStyleCnt="0"/>
      <dgm:spPr/>
    </dgm:pt>
    <dgm:pt modelId="{B228BDB1-DC93-4F65-9A81-BDC80E751E1A}" type="pres">
      <dgm:prSet presAssocID="{E48F218F-8C78-45C1-B23B-793AA9557A15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70E942-D4AF-4D5B-AF87-81810733B878}" type="pres">
      <dgm:prSet presAssocID="{B47C8085-D091-488C-93C4-5E999F867E28}" presName="spacer" presStyleCnt="0"/>
      <dgm:spPr/>
    </dgm:pt>
    <dgm:pt modelId="{08B74597-5FC1-44A5-9EEE-CE1D57F023FA}" type="pres">
      <dgm:prSet presAssocID="{AC86974B-9684-40C3-9A97-C848FA226724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FD01E-BE91-4958-9403-8ECC26FE70FA}" type="pres">
      <dgm:prSet presAssocID="{0716E43D-A880-4485-923F-3DAE3581BE98}" presName="spacer" presStyleCnt="0"/>
      <dgm:spPr/>
    </dgm:pt>
    <dgm:pt modelId="{288A949A-567A-4BC6-BE17-E318DB33E37A}" type="pres">
      <dgm:prSet presAssocID="{0F8AC8EC-67B8-4863-94C4-307D8DBBDBF4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BBFC5E-CD7E-43E5-9A85-91306AD8BBB6}" type="pres">
      <dgm:prSet presAssocID="{3E538F75-7349-4AFA-9D83-B6C29E236A39}" presName="spacer" presStyleCnt="0"/>
      <dgm:spPr/>
    </dgm:pt>
    <dgm:pt modelId="{0C8F5591-5E2A-4439-B0BA-EDF1C2C6242E}" type="pres">
      <dgm:prSet presAssocID="{EF0434EF-D589-4BCA-B327-8EDB45A0B7D2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95C24-ECFD-44BE-89F7-C877130F2447}" type="pres">
      <dgm:prSet presAssocID="{A022041E-AE62-40EC-B622-C78BF2CAB842}" presName="spacer" presStyleCnt="0"/>
      <dgm:spPr/>
    </dgm:pt>
    <dgm:pt modelId="{861FE21E-CC60-4770-8CF8-3532048F0CCB}" type="pres">
      <dgm:prSet presAssocID="{57173EDE-BB60-40A0-B4D6-A45F36AF4ECA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56C272-A242-4562-BAB3-ECBD0291E19A}" type="pres">
      <dgm:prSet presAssocID="{8FBF5376-09E4-4937-993B-9465EAE217E1}" presName="spacer" presStyleCnt="0"/>
      <dgm:spPr/>
    </dgm:pt>
    <dgm:pt modelId="{895D3940-48D9-4828-9F28-95BFAF9479D1}" type="pres">
      <dgm:prSet presAssocID="{B38C6BD5-6BF9-43F5-A56B-9882391FCCA1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F38CCD-DAEF-42CD-BD13-C6B65AAD1792}" type="pres">
      <dgm:prSet presAssocID="{2762FECD-8996-4F94-BBCA-372012BE055D}" presName="spacer" presStyleCnt="0"/>
      <dgm:spPr/>
    </dgm:pt>
    <dgm:pt modelId="{96A9FCBB-B702-4F85-8491-E28564348AE7}" type="pres">
      <dgm:prSet presAssocID="{322E2561-6F67-4C39-8192-3FF6F82229EB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105C2-162C-4E15-82FF-9ACFA11D7D6D}" type="pres">
      <dgm:prSet presAssocID="{2EA50FE5-8D54-4642-A932-9C49D250750E}" presName="spacer" presStyleCnt="0"/>
      <dgm:spPr/>
    </dgm:pt>
    <dgm:pt modelId="{9FB3CDB7-4EC8-4379-9A52-2C3DC4C437C7}" type="pres">
      <dgm:prSet presAssocID="{CD7882D4-DD64-490C-86AD-5F9CA0116A97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FE26E3-FD49-407D-BD1D-50ABB49E5171}" srcId="{7A802843-84C4-4D6D-9EAD-5021B095C930}" destId="{8F983950-2454-4A6B-9C05-262FA8AA8E02}" srcOrd="0" destOrd="0" parTransId="{106DBCB9-FD55-4F63-9EFD-3D65BA767006}" sibTransId="{01DC8D17-AED5-4BA3-9C1C-6F6D69B3ABA2}"/>
    <dgm:cxn modelId="{716E891E-4274-4A9C-B6C5-33DBE252FC83}" srcId="{7A802843-84C4-4D6D-9EAD-5021B095C930}" destId="{B38C6BD5-6BF9-43F5-A56B-9882391FCCA1}" srcOrd="7" destOrd="0" parTransId="{8616E0E3-EEB9-4409-860B-1CFC2C58E7F4}" sibTransId="{2762FECD-8996-4F94-BBCA-372012BE055D}"/>
    <dgm:cxn modelId="{640F232F-ECEB-4A16-A560-A4ACD89AA51E}" type="presOf" srcId="{8F983950-2454-4A6B-9C05-262FA8AA8E02}" destId="{379F169A-2D8F-43B5-9233-179C19916E8A}" srcOrd="0" destOrd="0" presId="urn:microsoft.com/office/officeart/2005/8/layout/vList2"/>
    <dgm:cxn modelId="{537703B9-5564-4334-A51F-66C5FE5880A5}" type="presOf" srcId="{CD7882D4-DD64-490C-86AD-5F9CA0116A97}" destId="{9FB3CDB7-4EC8-4379-9A52-2C3DC4C437C7}" srcOrd="0" destOrd="0" presId="urn:microsoft.com/office/officeart/2005/8/layout/vList2"/>
    <dgm:cxn modelId="{427BE48F-E9C2-424C-842B-5F6EC9FD2196}" srcId="{7A802843-84C4-4D6D-9EAD-5021B095C930}" destId="{EF0434EF-D589-4BCA-B327-8EDB45A0B7D2}" srcOrd="5" destOrd="0" parTransId="{EDE7661B-0358-4996-843A-F70B47CBF6A9}" sibTransId="{A022041E-AE62-40EC-B622-C78BF2CAB842}"/>
    <dgm:cxn modelId="{50740D0E-DEDF-4373-8370-78065242F797}" type="presOf" srcId="{0F8AC8EC-67B8-4863-94C4-307D8DBBDBF4}" destId="{288A949A-567A-4BC6-BE17-E318DB33E37A}" srcOrd="0" destOrd="0" presId="urn:microsoft.com/office/officeart/2005/8/layout/vList2"/>
    <dgm:cxn modelId="{D165985A-7099-4108-BFFA-C9B4F1F17334}" type="presOf" srcId="{28A47FCD-B24C-4A49-885B-B0335DC1B6DC}" destId="{940CB330-57C1-428D-92F6-C3F9ED483267}" srcOrd="0" destOrd="0" presId="urn:microsoft.com/office/officeart/2005/8/layout/vList2"/>
    <dgm:cxn modelId="{B7C6A31F-F673-468E-B7B3-E0474650D757}" srcId="{7A802843-84C4-4D6D-9EAD-5021B095C930}" destId="{CD7882D4-DD64-490C-86AD-5F9CA0116A97}" srcOrd="9" destOrd="0" parTransId="{0F1A8A71-28CD-4460-925B-3B956AF47286}" sibTransId="{401E1162-54D8-42C1-A839-6C98A915B4C4}"/>
    <dgm:cxn modelId="{E5E7A19F-6511-4789-8F3A-FDE0E152D154}" srcId="{7A802843-84C4-4D6D-9EAD-5021B095C930}" destId="{E48F218F-8C78-45C1-B23B-793AA9557A15}" srcOrd="2" destOrd="0" parTransId="{BE5DF0EF-6E2F-446B-92C9-565D6AA14F3D}" sibTransId="{B47C8085-D091-488C-93C4-5E999F867E28}"/>
    <dgm:cxn modelId="{40DE50A9-1415-4441-BB74-BE758CE87268}" type="presOf" srcId="{7A802843-84C4-4D6D-9EAD-5021B095C930}" destId="{3EF0AFD0-BFB5-444D-AA35-BA21D670D18B}" srcOrd="0" destOrd="0" presId="urn:microsoft.com/office/officeart/2005/8/layout/vList2"/>
    <dgm:cxn modelId="{05A39330-AE15-4DFB-A40F-7859D018FFB5}" srcId="{7A802843-84C4-4D6D-9EAD-5021B095C930}" destId="{0F8AC8EC-67B8-4863-94C4-307D8DBBDBF4}" srcOrd="4" destOrd="0" parTransId="{30220DE5-F1E7-4044-AA41-65906CFC51A8}" sibTransId="{3E538F75-7349-4AFA-9D83-B6C29E236A39}"/>
    <dgm:cxn modelId="{055403B4-472E-4C9A-A4E8-C6C276B1BBCD}" type="presOf" srcId="{EF0434EF-D589-4BCA-B327-8EDB45A0B7D2}" destId="{0C8F5591-5E2A-4439-B0BA-EDF1C2C6242E}" srcOrd="0" destOrd="0" presId="urn:microsoft.com/office/officeart/2005/8/layout/vList2"/>
    <dgm:cxn modelId="{51DB957F-1962-4AB6-9245-B9DCF42249BB}" srcId="{7A802843-84C4-4D6D-9EAD-5021B095C930}" destId="{57173EDE-BB60-40A0-B4D6-A45F36AF4ECA}" srcOrd="6" destOrd="0" parTransId="{4C5D1587-A8C2-4292-B678-B09214430F61}" sibTransId="{8FBF5376-09E4-4937-993B-9465EAE217E1}"/>
    <dgm:cxn modelId="{A2EB04B6-BCC7-4177-9B8E-77F9067F1FC9}" type="presOf" srcId="{B38C6BD5-6BF9-43F5-A56B-9882391FCCA1}" destId="{895D3940-48D9-4828-9F28-95BFAF9479D1}" srcOrd="0" destOrd="0" presId="urn:microsoft.com/office/officeart/2005/8/layout/vList2"/>
    <dgm:cxn modelId="{041D5B8D-7D3E-43D9-9FCA-3D510345D7AF}" type="presOf" srcId="{E48F218F-8C78-45C1-B23B-793AA9557A15}" destId="{B228BDB1-DC93-4F65-9A81-BDC80E751E1A}" srcOrd="0" destOrd="0" presId="urn:microsoft.com/office/officeart/2005/8/layout/vList2"/>
    <dgm:cxn modelId="{D475C6B5-3584-41B2-AE49-9F03C22E72D2}" type="presOf" srcId="{322E2561-6F67-4C39-8192-3FF6F82229EB}" destId="{96A9FCBB-B702-4F85-8491-E28564348AE7}" srcOrd="0" destOrd="0" presId="urn:microsoft.com/office/officeart/2005/8/layout/vList2"/>
    <dgm:cxn modelId="{BD6858EE-9674-486A-9B5A-40A34AD02176}" srcId="{7A802843-84C4-4D6D-9EAD-5021B095C930}" destId="{AC86974B-9684-40C3-9A97-C848FA226724}" srcOrd="3" destOrd="0" parTransId="{13E429C4-D362-4C0C-82C3-277784C5207A}" sibTransId="{0716E43D-A880-4485-923F-3DAE3581BE98}"/>
    <dgm:cxn modelId="{B791F05F-EA91-4FEB-91E8-D429DB36AC0E}" srcId="{7A802843-84C4-4D6D-9EAD-5021B095C930}" destId="{28A47FCD-B24C-4A49-885B-B0335DC1B6DC}" srcOrd="1" destOrd="0" parTransId="{AE1C2C13-490E-4B26-ABD3-87ECD989FEB4}" sibTransId="{6F7CE6AA-6CAD-48D1-A710-EAED45104DAA}"/>
    <dgm:cxn modelId="{753BE8D2-8011-41D1-BCE0-ECF4A2F7F422}" type="presOf" srcId="{AC86974B-9684-40C3-9A97-C848FA226724}" destId="{08B74597-5FC1-44A5-9EEE-CE1D57F023FA}" srcOrd="0" destOrd="0" presId="urn:microsoft.com/office/officeart/2005/8/layout/vList2"/>
    <dgm:cxn modelId="{902B30C6-304F-491B-8932-CBE788C4D0E8}" type="presOf" srcId="{57173EDE-BB60-40A0-B4D6-A45F36AF4ECA}" destId="{861FE21E-CC60-4770-8CF8-3532048F0CCB}" srcOrd="0" destOrd="0" presId="urn:microsoft.com/office/officeart/2005/8/layout/vList2"/>
    <dgm:cxn modelId="{B349E8CF-631E-42E1-A6F4-14D866FA7B6B}" srcId="{7A802843-84C4-4D6D-9EAD-5021B095C930}" destId="{322E2561-6F67-4C39-8192-3FF6F82229EB}" srcOrd="8" destOrd="0" parTransId="{B5E11EF2-062F-4066-B337-265D19546B02}" sibTransId="{2EA50FE5-8D54-4642-A932-9C49D250750E}"/>
    <dgm:cxn modelId="{AAE582C0-2042-43F7-A2E4-4BCCAECEDA6F}" type="presParOf" srcId="{3EF0AFD0-BFB5-444D-AA35-BA21D670D18B}" destId="{379F169A-2D8F-43B5-9233-179C19916E8A}" srcOrd="0" destOrd="0" presId="urn:microsoft.com/office/officeart/2005/8/layout/vList2"/>
    <dgm:cxn modelId="{7F3A0A72-F750-44D5-BA90-9AC4D18FFAB5}" type="presParOf" srcId="{3EF0AFD0-BFB5-444D-AA35-BA21D670D18B}" destId="{5BCBB0B9-D646-49C4-A745-7671EFBF61F2}" srcOrd="1" destOrd="0" presId="urn:microsoft.com/office/officeart/2005/8/layout/vList2"/>
    <dgm:cxn modelId="{CC1C690E-B70F-4BFD-BE40-681678B95BBF}" type="presParOf" srcId="{3EF0AFD0-BFB5-444D-AA35-BA21D670D18B}" destId="{940CB330-57C1-428D-92F6-C3F9ED483267}" srcOrd="2" destOrd="0" presId="urn:microsoft.com/office/officeart/2005/8/layout/vList2"/>
    <dgm:cxn modelId="{AA557EB2-0798-43D8-B606-CA140D75C087}" type="presParOf" srcId="{3EF0AFD0-BFB5-444D-AA35-BA21D670D18B}" destId="{2D5F1D4C-5D44-4750-8287-603280D63A90}" srcOrd="3" destOrd="0" presId="urn:microsoft.com/office/officeart/2005/8/layout/vList2"/>
    <dgm:cxn modelId="{79B3770E-E4E0-4506-8329-EB2C4D1B0C71}" type="presParOf" srcId="{3EF0AFD0-BFB5-444D-AA35-BA21D670D18B}" destId="{B228BDB1-DC93-4F65-9A81-BDC80E751E1A}" srcOrd="4" destOrd="0" presId="urn:microsoft.com/office/officeart/2005/8/layout/vList2"/>
    <dgm:cxn modelId="{F40E91AF-485B-441B-892F-CA72307E1313}" type="presParOf" srcId="{3EF0AFD0-BFB5-444D-AA35-BA21D670D18B}" destId="{5370E942-D4AF-4D5B-AF87-81810733B878}" srcOrd="5" destOrd="0" presId="urn:microsoft.com/office/officeart/2005/8/layout/vList2"/>
    <dgm:cxn modelId="{2F1E7DAD-682B-4E66-A953-8355F45F8519}" type="presParOf" srcId="{3EF0AFD0-BFB5-444D-AA35-BA21D670D18B}" destId="{08B74597-5FC1-44A5-9EEE-CE1D57F023FA}" srcOrd="6" destOrd="0" presId="urn:microsoft.com/office/officeart/2005/8/layout/vList2"/>
    <dgm:cxn modelId="{A891A345-B7C1-42AC-978D-B04933B55602}" type="presParOf" srcId="{3EF0AFD0-BFB5-444D-AA35-BA21D670D18B}" destId="{654FD01E-BE91-4958-9403-8ECC26FE70FA}" srcOrd="7" destOrd="0" presId="urn:microsoft.com/office/officeart/2005/8/layout/vList2"/>
    <dgm:cxn modelId="{F36F5581-FC12-4ACF-A471-B3E634BDAA2C}" type="presParOf" srcId="{3EF0AFD0-BFB5-444D-AA35-BA21D670D18B}" destId="{288A949A-567A-4BC6-BE17-E318DB33E37A}" srcOrd="8" destOrd="0" presId="urn:microsoft.com/office/officeart/2005/8/layout/vList2"/>
    <dgm:cxn modelId="{DCC958EF-4BEF-4167-BD76-C0DCEEF8360C}" type="presParOf" srcId="{3EF0AFD0-BFB5-444D-AA35-BA21D670D18B}" destId="{6BBBFC5E-CD7E-43E5-9A85-91306AD8BBB6}" srcOrd="9" destOrd="0" presId="urn:microsoft.com/office/officeart/2005/8/layout/vList2"/>
    <dgm:cxn modelId="{C83DB393-F761-4593-979C-1794A26C2687}" type="presParOf" srcId="{3EF0AFD0-BFB5-444D-AA35-BA21D670D18B}" destId="{0C8F5591-5E2A-4439-B0BA-EDF1C2C6242E}" srcOrd="10" destOrd="0" presId="urn:microsoft.com/office/officeart/2005/8/layout/vList2"/>
    <dgm:cxn modelId="{911AF4B2-AD35-4D98-9D0E-C7C40A921C1E}" type="presParOf" srcId="{3EF0AFD0-BFB5-444D-AA35-BA21D670D18B}" destId="{0AD95C24-ECFD-44BE-89F7-C877130F2447}" srcOrd="11" destOrd="0" presId="urn:microsoft.com/office/officeart/2005/8/layout/vList2"/>
    <dgm:cxn modelId="{13D6926A-A9BA-4E35-864D-CAD72096A776}" type="presParOf" srcId="{3EF0AFD0-BFB5-444D-AA35-BA21D670D18B}" destId="{861FE21E-CC60-4770-8CF8-3532048F0CCB}" srcOrd="12" destOrd="0" presId="urn:microsoft.com/office/officeart/2005/8/layout/vList2"/>
    <dgm:cxn modelId="{0691E62E-E0DD-49B0-8442-BD3C9E60AA57}" type="presParOf" srcId="{3EF0AFD0-BFB5-444D-AA35-BA21D670D18B}" destId="{8356C272-A242-4562-BAB3-ECBD0291E19A}" srcOrd="13" destOrd="0" presId="urn:microsoft.com/office/officeart/2005/8/layout/vList2"/>
    <dgm:cxn modelId="{6E08FF3C-68D7-447B-9C7B-FAD54F5D2F21}" type="presParOf" srcId="{3EF0AFD0-BFB5-444D-AA35-BA21D670D18B}" destId="{895D3940-48D9-4828-9F28-95BFAF9479D1}" srcOrd="14" destOrd="0" presId="urn:microsoft.com/office/officeart/2005/8/layout/vList2"/>
    <dgm:cxn modelId="{66B72B82-9713-4C42-AD42-AB310773EC0C}" type="presParOf" srcId="{3EF0AFD0-BFB5-444D-AA35-BA21D670D18B}" destId="{1AF38CCD-DAEF-42CD-BD13-C6B65AAD1792}" srcOrd="15" destOrd="0" presId="urn:microsoft.com/office/officeart/2005/8/layout/vList2"/>
    <dgm:cxn modelId="{B2470BCB-52D6-4208-8930-7BC91FBB3BB5}" type="presParOf" srcId="{3EF0AFD0-BFB5-444D-AA35-BA21D670D18B}" destId="{96A9FCBB-B702-4F85-8491-E28564348AE7}" srcOrd="16" destOrd="0" presId="urn:microsoft.com/office/officeart/2005/8/layout/vList2"/>
    <dgm:cxn modelId="{F437C03F-661D-4696-BC64-D4AF56AA6342}" type="presParOf" srcId="{3EF0AFD0-BFB5-444D-AA35-BA21D670D18B}" destId="{224105C2-162C-4E15-82FF-9ACFA11D7D6D}" srcOrd="17" destOrd="0" presId="urn:microsoft.com/office/officeart/2005/8/layout/vList2"/>
    <dgm:cxn modelId="{3AF10273-AE8A-4445-A69C-CE705FD3C4E4}" type="presParOf" srcId="{3EF0AFD0-BFB5-444D-AA35-BA21D670D18B}" destId="{9FB3CDB7-4EC8-4379-9A52-2C3DC4C437C7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18065C-E2C2-42D5-93CC-254FB7D12D72}" type="doc">
      <dgm:prSet loTypeId="urn:microsoft.com/office/officeart/2005/8/layout/hierarchy2" loCatId="hierarchy" qsTypeId="urn:microsoft.com/office/officeart/2005/8/quickstyle/3d9" qsCatId="3D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5B4F7D37-0392-4CB9-91F7-D11ADDC33A23}">
      <dgm:prSet phldrT="[Текст]" custT="1"/>
      <dgm:spPr>
        <a:noFill/>
      </dgm:spPr>
      <dgm:t>
        <a:bodyPr/>
        <a:lstStyle/>
        <a:p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E1295267-0BA1-4C1B-A151-576A7C3312B8}" type="parTrans" cxnId="{D3DACCFE-F49A-497B-BCF4-7703BF1B451C}">
      <dgm:prSet/>
      <dgm:spPr/>
      <dgm:t>
        <a:bodyPr/>
        <a:lstStyle/>
        <a:p>
          <a:endParaRPr lang="ru-RU"/>
        </a:p>
      </dgm:t>
    </dgm:pt>
    <dgm:pt modelId="{88D7F9BA-6847-4389-B57A-680ED312ADC8}" type="sibTrans" cxnId="{D3DACCFE-F49A-497B-BCF4-7703BF1B451C}">
      <dgm:prSet/>
      <dgm:spPr/>
      <dgm:t>
        <a:bodyPr/>
        <a:lstStyle/>
        <a:p>
          <a:endParaRPr lang="ru-RU"/>
        </a:p>
      </dgm:t>
    </dgm:pt>
    <dgm:pt modelId="{05C03B3E-810A-4B0D-8D08-30D8249071F8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Требование Бюджетного кодекса Российской Федерации</a:t>
          </a:r>
          <a:endParaRPr lang="ru-RU" sz="1200" b="1" dirty="0">
            <a:latin typeface="Arial" pitchFamily="34" charset="0"/>
            <a:cs typeface="Arial" pitchFamily="34" charset="0"/>
          </a:endParaRPr>
        </a:p>
        <a:p>
          <a:endParaRPr lang="ru-RU" sz="1200" b="1" dirty="0"/>
        </a:p>
      </dgm:t>
    </dgm:pt>
    <dgm:pt modelId="{606B2194-B41C-49F6-826D-21BED1107B0A}" type="parTrans" cxnId="{95C6B5B6-9DE9-4409-AD8A-38608809126E}">
      <dgm:prSet/>
      <dgm:spPr/>
      <dgm:t>
        <a:bodyPr/>
        <a:lstStyle/>
        <a:p>
          <a:endParaRPr lang="ru-RU"/>
        </a:p>
      </dgm:t>
    </dgm:pt>
    <dgm:pt modelId="{ABBCAB6B-5E77-4F97-93E5-4DA3FC0F2B2F}" type="sibTrans" cxnId="{95C6B5B6-9DE9-4409-AD8A-38608809126E}">
      <dgm:prSet/>
      <dgm:spPr/>
      <dgm:t>
        <a:bodyPr/>
        <a:lstStyle/>
        <a:p>
          <a:endParaRPr lang="ru-RU"/>
        </a:p>
      </dgm:t>
    </dgm:pt>
    <dgm:pt modelId="{84F0A649-68BE-4EAA-B836-E7C883B9765F}">
      <dgm:prSet phldrT="[Текст]" custT="1"/>
      <dgm:spPr/>
      <dgm:t>
        <a:bodyPr/>
        <a:lstStyle/>
        <a:p>
          <a:r>
            <a:rPr lang="ru-RU" sz="900" b="1" dirty="0" smtClean="0">
              <a:latin typeface="Arial" pitchFamily="34" charset="0"/>
              <a:cs typeface="Arial" pitchFamily="34" charset="0"/>
            </a:rPr>
            <a:t>Показатели прогноза социально-экономического развития МО г. Ясногорск Ясногорского района на 2025</a:t>
          </a:r>
          <a:r>
            <a:rPr lang="en-US" sz="900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900" b="1" dirty="0" smtClean="0">
              <a:latin typeface="Arial" pitchFamily="34" charset="0"/>
              <a:cs typeface="Arial" pitchFamily="34" charset="0"/>
            </a:rPr>
            <a:t> год и плановый период 2026 и 2027 годов</a:t>
          </a:r>
          <a:endParaRPr lang="ru-RU" sz="900" b="1" dirty="0">
            <a:latin typeface="Arial" pitchFamily="34" charset="0"/>
            <a:cs typeface="Arial" pitchFamily="34" charset="0"/>
          </a:endParaRPr>
        </a:p>
        <a:p>
          <a:endParaRPr lang="ru-RU" sz="1100" dirty="0"/>
        </a:p>
      </dgm:t>
    </dgm:pt>
    <dgm:pt modelId="{DCB3D1EA-4C45-409B-9908-FEAA66FA7BC9}" type="parTrans" cxnId="{3600CBE4-348E-4CB9-80D1-93D5042D31D3}">
      <dgm:prSet/>
      <dgm:spPr/>
      <dgm:t>
        <a:bodyPr/>
        <a:lstStyle/>
        <a:p>
          <a:endParaRPr lang="ru-RU"/>
        </a:p>
      </dgm:t>
    </dgm:pt>
    <dgm:pt modelId="{72083770-FF7E-4199-9FF1-32D22E6783B5}" type="sibTrans" cxnId="{3600CBE4-348E-4CB9-80D1-93D5042D31D3}">
      <dgm:prSet/>
      <dgm:spPr/>
      <dgm:t>
        <a:bodyPr/>
        <a:lstStyle/>
        <a:p>
          <a:endParaRPr lang="ru-RU"/>
        </a:p>
      </dgm:t>
    </dgm:pt>
    <dgm:pt modelId="{8E3245CF-1AC8-4A72-9E4A-08C5DA89790F}">
      <dgm:prSet phldrT="[Текст]" custT="1"/>
      <dgm:spPr/>
      <dgm:t>
        <a:bodyPr/>
        <a:lstStyle/>
        <a:p>
          <a:r>
            <a:rPr lang="ru-RU" sz="1400" dirty="0" smtClean="0">
              <a:latin typeface="Arial" pitchFamily="34" charset="0"/>
              <a:cs typeface="Arial" pitchFamily="34" charset="0"/>
            </a:rPr>
            <a:t>Основы разработки проекта бюджета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E82CF76B-DE6B-431E-B671-86D35B1A893E}" type="parTrans" cxnId="{6739E668-3E9C-47CF-890A-8164133F9FC2}">
      <dgm:prSet/>
      <dgm:spPr/>
      <dgm:t>
        <a:bodyPr/>
        <a:lstStyle/>
        <a:p>
          <a:endParaRPr lang="ru-RU"/>
        </a:p>
      </dgm:t>
    </dgm:pt>
    <dgm:pt modelId="{E87B4AA3-8551-4F62-941F-D274205C0B64}" type="sibTrans" cxnId="{6739E668-3E9C-47CF-890A-8164133F9FC2}">
      <dgm:prSet/>
      <dgm:spPr/>
      <dgm:t>
        <a:bodyPr/>
        <a:lstStyle/>
        <a:p>
          <a:endParaRPr lang="ru-RU"/>
        </a:p>
      </dgm:t>
    </dgm:pt>
    <dgm:pt modelId="{6F98A6E6-E89D-409C-841E-54CD28723676}">
      <dgm:prSet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Проект закона Тульской области на 2025</a:t>
          </a:r>
          <a:r>
            <a:rPr lang="en-US" sz="1200" b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1200" b="1" dirty="0" smtClean="0">
              <a:latin typeface="Arial" pitchFamily="34" charset="0"/>
              <a:cs typeface="Arial" pitchFamily="34" charset="0"/>
            </a:rPr>
            <a:t>год и на плановый период 2026 и </a:t>
          </a:r>
          <a:r>
            <a:rPr lang="ru-RU" sz="1200" b="1" i="1" dirty="0" smtClean="0">
              <a:latin typeface="Arial" pitchFamily="34" charset="0"/>
              <a:cs typeface="Arial" pitchFamily="34" charset="0"/>
            </a:rPr>
            <a:t>2027</a:t>
          </a:r>
          <a:r>
            <a:rPr lang="en-US" sz="1200" b="1" i="1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1200" b="1" dirty="0" smtClean="0">
              <a:latin typeface="Arial" pitchFamily="34" charset="0"/>
              <a:cs typeface="Arial" pitchFamily="34" charset="0"/>
            </a:rPr>
            <a:t>годов</a:t>
          </a:r>
          <a:endParaRPr lang="ru-RU" sz="1200" b="1" dirty="0">
            <a:latin typeface="Arial" pitchFamily="34" charset="0"/>
            <a:cs typeface="Arial" pitchFamily="34" charset="0"/>
          </a:endParaRPr>
        </a:p>
        <a:p>
          <a:endParaRPr lang="ru-RU" sz="1100" dirty="0"/>
        </a:p>
      </dgm:t>
    </dgm:pt>
    <dgm:pt modelId="{28928E95-2096-48F7-9BA3-5648F70B2935}" type="parTrans" cxnId="{09B69669-C3F4-4573-8B6D-A7D2DC5F2A3C}">
      <dgm:prSet/>
      <dgm:spPr/>
      <dgm:t>
        <a:bodyPr/>
        <a:lstStyle/>
        <a:p>
          <a:endParaRPr lang="ru-RU"/>
        </a:p>
      </dgm:t>
    </dgm:pt>
    <dgm:pt modelId="{19BDE0BC-48CC-40C5-80E4-59FFEA83D793}" type="sibTrans" cxnId="{09B69669-C3F4-4573-8B6D-A7D2DC5F2A3C}">
      <dgm:prSet/>
      <dgm:spPr/>
      <dgm:t>
        <a:bodyPr/>
        <a:lstStyle/>
        <a:p>
          <a:endParaRPr lang="ru-RU"/>
        </a:p>
      </dgm:t>
    </dgm:pt>
    <dgm:pt modelId="{FA80F656-E038-43BF-9E3A-D0C44BEC3B59}">
      <dgm:prSet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Требования нормативных актов РФ и Тульской области вступающие в силу с 1 января 2025 года</a:t>
          </a:r>
        </a:p>
        <a:p>
          <a:endParaRPr lang="ru-RU" sz="1400" dirty="0"/>
        </a:p>
      </dgm:t>
    </dgm:pt>
    <dgm:pt modelId="{DD01C489-8098-465F-B12E-AC51AA837FE8}" type="parTrans" cxnId="{4D3DC3DF-53ED-43B6-8B7A-A116547E0703}">
      <dgm:prSet/>
      <dgm:spPr/>
      <dgm:t>
        <a:bodyPr/>
        <a:lstStyle/>
        <a:p>
          <a:endParaRPr lang="ru-RU"/>
        </a:p>
      </dgm:t>
    </dgm:pt>
    <dgm:pt modelId="{A22273EA-DE10-422D-B4FF-EB9FB260586E}" type="sibTrans" cxnId="{4D3DC3DF-53ED-43B6-8B7A-A116547E0703}">
      <dgm:prSet/>
      <dgm:spPr/>
      <dgm:t>
        <a:bodyPr/>
        <a:lstStyle/>
        <a:p>
          <a:endParaRPr lang="ru-RU"/>
        </a:p>
      </dgm:t>
    </dgm:pt>
    <dgm:pt modelId="{F0C7DD63-E4CF-43C7-BA93-87E6A304A05D}" type="pres">
      <dgm:prSet presAssocID="{3618065C-E2C2-42D5-93CC-254FB7D12D7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D8B9D7-E26D-452B-9F2F-13ADF50F0CA1}" type="pres">
      <dgm:prSet presAssocID="{5B4F7D37-0392-4CB9-91F7-D11ADDC33A23}" presName="root1" presStyleCnt="0"/>
      <dgm:spPr/>
    </dgm:pt>
    <dgm:pt modelId="{51FE7026-E796-44F6-89AC-70CB9B0E0E53}" type="pres">
      <dgm:prSet presAssocID="{5B4F7D37-0392-4CB9-91F7-D11ADDC33A23}" presName="LevelOneTextNode" presStyleLbl="node0" presStyleIdx="0" presStyleCnt="2" custLinFactY="100000" custLinFactNeighborX="-38512" custLinFactNeighborY="1244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52DF9A-70E1-4E4A-9A18-6FBABFA51EA6}" type="pres">
      <dgm:prSet presAssocID="{5B4F7D37-0392-4CB9-91F7-D11ADDC33A23}" presName="level2hierChild" presStyleCnt="0"/>
      <dgm:spPr/>
    </dgm:pt>
    <dgm:pt modelId="{8A76CBD6-AFB1-462A-A1C2-B160B15E07B7}" type="pres">
      <dgm:prSet presAssocID="{8E3245CF-1AC8-4A72-9E4A-08C5DA89790F}" presName="root1" presStyleCnt="0"/>
      <dgm:spPr/>
    </dgm:pt>
    <dgm:pt modelId="{B10B05AE-1E78-41D9-BD52-66E0FB39A244}" type="pres">
      <dgm:prSet presAssocID="{8E3245CF-1AC8-4A72-9E4A-08C5DA89790F}" presName="LevelOneTextNode" presStyleLbl="node0" presStyleIdx="1" presStyleCnt="2" custLinFactNeighborX="-29425" custLinFactNeighborY="-36508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28429273-DD7D-4324-B886-B9961EC1FBF7}" type="pres">
      <dgm:prSet presAssocID="{8E3245CF-1AC8-4A72-9E4A-08C5DA89790F}" presName="level2hierChild" presStyleCnt="0"/>
      <dgm:spPr/>
    </dgm:pt>
    <dgm:pt modelId="{BB2AE441-5EB9-4CCC-BF1E-8E0D14B846A7}" type="pres">
      <dgm:prSet presAssocID="{606B2194-B41C-49F6-826D-21BED1107B0A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3FB1AA05-A94D-4570-8586-2419C5C32A07}" type="pres">
      <dgm:prSet presAssocID="{606B2194-B41C-49F6-826D-21BED1107B0A}" presName="connTx" presStyleLbl="parChTrans1D2" presStyleIdx="0" presStyleCnt="4"/>
      <dgm:spPr/>
      <dgm:t>
        <a:bodyPr/>
        <a:lstStyle/>
        <a:p>
          <a:endParaRPr lang="ru-RU"/>
        </a:p>
      </dgm:t>
    </dgm:pt>
    <dgm:pt modelId="{43B11E56-E086-4A71-8719-DA229B18003B}" type="pres">
      <dgm:prSet presAssocID="{05C03B3E-810A-4B0D-8D08-30D8249071F8}" presName="root2" presStyleCnt="0"/>
      <dgm:spPr/>
    </dgm:pt>
    <dgm:pt modelId="{F7614368-42A3-4D3C-AEE7-F851294430B7}" type="pres">
      <dgm:prSet presAssocID="{05C03B3E-810A-4B0D-8D08-30D8249071F8}" presName="LevelTwoTextNode" presStyleLbl="node2" presStyleIdx="0" presStyleCnt="4" custLinFactNeighborX="-6801" custLinFactNeighborY="-6433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A446195D-637A-4BFA-96D1-BD04FB9248BF}" type="pres">
      <dgm:prSet presAssocID="{05C03B3E-810A-4B0D-8D08-30D8249071F8}" presName="level3hierChild" presStyleCnt="0"/>
      <dgm:spPr/>
    </dgm:pt>
    <dgm:pt modelId="{0D733C02-89D7-4C79-A1C2-9C40128C8D48}" type="pres">
      <dgm:prSet presAssocID="{28928E95-2096-48F7-9BA3-5648F70B2935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5D81720B-3445-485E-A5A5-4A825939CB1C}" type="pres">
      <dgm:prSet presAssocID="{28928E95-2096-48F7-9BA3-5648F70B293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358AA61C-1C17-48B5-B6AC-1C7C4D4E00DA}" type="pres">
      <dgm:prSet presAssocID="{6F98A6E6-E89D-409C-841E-54CD28723676}" presName="root2" presStyleCnt="0"/>
      <dgm:spPr/>
    </dgm:pt>
    <dgm:pt modelId="{FD5A43CD-DA18-4F90-8041-F49A0F2DB180}" type="pres">
      <dgm:prSet presAssocID="{6F98A6E6-E89D-409C-841E-54CD28723676}" presName="LevelTwoTextNode" presStyleLbl="node2" presStyleIdx="1" presStyleCnt="4" custLinFactNeighborX="3593" custLinFactNeighborY="5263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02F48FCA-0B4E-4DC6-B7FD-7F2F0DEB9FD1}" type="pres">
      <dgm:prSet presAssocID="{6F98A6E6-E89D-409C-841E-54CD28723676}" presName="level3hierChild" presStyleCnt="0"/>
      <dgm:spPr/>
    </dgm:pt>
    <dgm:pt modelId="{5007B7C8-3503-4223-9F57-6709A23FE8AD}" type="pres">
      <dgm:prSet presAssocID="{DCB3D1EA-4C45-409B-9908-FEAA66FA7BC9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E11B99D6-7435-4477-8CAC-76F965AB11E7}" type="pres">
      <dgm:prSet presAssocID="{DCB3D1EA-4C45-409B-9908-FEAA66FA7BC9}" presName="connTx" presStyleLbl="parChTrans1D2" presStyleIdx="2" presStyleCnt="4"/>
      <dgm:spPr/>
      <dgm:t>
        <a:bodyPr/>
        <a:lstStyle/>
        <a:p>
          <a:endParaRPr lang="ru-RU"/>
        </a:p>
      </dgm:t>
    </dgm:pt>
    <dgm:pt modelId="{AC6A390C-C01D-4EB1-BA69-2124CD042F3F}" type="pres">
      <dgm:prSet presAssocID="{84F0A649-68BE-4EAA-B836-E7C883B9765F}" presName="root2" presStyleCnt="0"/>
      <dgm:spPr/>
    </dgm:pt>
    <dgm:pt modelId="{67369674-C7F1-4144-87F7-5C2D6BB7BEF8}" type="pres">
      <dgm:prSet presAssocID="{84F0A649-68BE-4EAA-B836-E7C883B9765F}" presName="LevelTwoTextNode" presStyleLbl="node2" presStyleIdx="2" presStyleCnt="4" custLinFactNeighborX="4815" custLinFactNeighborY="115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5918643C-927E-47FD-9010-C6B9AA06ACF9}" type="pres">
      <dgm:prSet presAssocID="{84F0A649-68BE-4EAA-B836-E7C883B9765F}" presName="level3hierChild" presStyleCnt="0"/>
      <dgm:spPr/>
    </dgm:pt>
    <dgm:pt modelId="{21B3C656-D63F-479A-92A0-278338A31EE2}" type="pres">
      <dgm:prSet presAssocID="{DD01C489-8098-465F-B12E-AC51AA837FE8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188E7D3A-DC3E-45F0-9B78-438FD1830688}" type="pres">
      <dgm:prSet presAssocID="{DD01C489-8098-465F-B12E-AC51AA837FE8}" presName="connTx" presStyleLbl="parChTrans1D2" presStyleIdx="3" presStyleCnt="4"/>
      <dgm:spPr/>
      <dgm:t>
        <a:bodyPr/>
        <a:lstStyle/>
        <a:p>
          <a:endParaRPr lang="ru-RU"/>
        </a:p>
      </dgm:t>
    </dgm:pt>
    <dgm:pt modelId="{E227332E-4C4F-40B7-9FCE-4D10A988EF19}" type="pres">
      <dgm:prSet presAssocID="{FA80F656-E038-43BF-9E3A-D0C44BEC3B59}" presName="root2" presStyleCnt="0"/>
      <dgm:spPr/>
    </dgm:pt>
    <dgm:pt modelId="{71448F93-F034-47AF-823D-D85BA3405317}" type="pres">
      <dgm:prSet presAssocID="{FA80F656-E038-43BF-9E3A-D0C44BEC3B59}" presName="LevelTwoTextNode" presStyleLbl="node2" presStyleIdx="3" presStyleCnt="4" custLinFactNeighborX="6741" custLinFactNeighborY="164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354D9E59-7CFD-4FB2-910B-6964230FBA26}" type="pres">
      <dgm:prSet presAssocID="{FA80F656-E038-43BF-9E3A-D0C44BEC3B59}" presName="level3hierChild" presStyleCnt="0"/>
      <dgm:spPr/>
    </dgm:pt>
  </dgm:ptLst>
  <dgm:cxnLst>
    <dgm:cxn modelId="{D3DACCFE-F49A-497B-BCF4-7703BF1B451C}" srcId="{3618065C-E2C2-42D5-93CC-254FB7D12D72}" destId="{5B4F7D37-0392-4CB9-91F7-D11ADDC33A23}" srcOrd="0" destOrd="0" parTransId="{E1295267-0BA1-4C1B-A151-576A7C3312B8}" sibTransId="{88D7F9BA-6847-4389-B57A-680ED312ADC8}"/>
    <dgm:cxn modelId="{FEB18C7E-A5C1-4CB9-A888-8AF06B4D2FB4}" type="presOf" srcId="{3618065C-E2C2-42D5-93CC-254FB7D12D72}" destId="{F0C7DD63-E4CF-43C7-BA93-87E6A304A05D}" srcOrd="0" destOrd="0" presId="urn:microsoft.com/office/officeart/2005/8/layout/hierarchy2"/>
    <dgm:cxn modelId="{54786553-6DC3-4D0A-915A-387E9C85976A}" type="presOf" srcId="{FA80F656-E038-43BF-9E3A-D0C44BEC3B59}" destId="{71448F93-F034-47AF-823D-D85BA3405317}" srcOrd="0" destOrd="0" presId="urn:microsoft.com/office/officeart/2005/8/layout/hierarchy2"/>
    <dgm:cxn modelId="{3600CBE4-348E-4CB9-80D1-93D5042D31D3}" srcId="{8E3245CF-1AC8-4A72-9E4A-08C5DA89790F}" destId="{84F0A649-68BE-4EAA-B836-E7C883B9765F}" srcOrd="2" destOrd="0" parTransId="{DCB3D1EA-4C45-409B-9908-FEAA66FA7BC9}" sibTransId="{72083770-FF7E-4199-9FF1-32D22E6783B5}"/>
    <dgm:cxn modelId="{A0035E14-8B62-48D1-BCD3-39D464B1F253}" type="presOf" srcId="{28928E95-2096-48F7-9BA3-5648F70B2935}" destId="{5D81720B-3445-485E-A5A5-4A825939CB1C}" srcOrd="1" destOrd="0" presId="urn:microsoft.com/office/officeart/2005/8/layout/hierarchy2"/>
    <dgm:cxn modelId="{299233BF-3A9D-4C3C-BDF7-C6660D5AF4E7}" type="presOf" srcId="{606B2194-B41C-49F6-826D-21BED1107B0A}" destId="{BB2AE441-5EB9-4CCC-BF1E-8E0D14B846A7}" srcOrd="0" destOrd="0" presId="urn:microsoft.com/office/officeart/2005/8/layout/hierarchy2"/>
    <dgm:cxn modelId="{F9C8D3EE-AE6A-4DEA-834F-D00E3C4E887C}" type="presOf" srcId="{28928E95-2096-48F7-9BA3-5648F70B2935}" destId="{0D733C02-89D7-4C79-A1C2-9C40128C8D48}" srcOrd="0" destOrd="0" presId="urn:microsoft.com/office/officeart/2005/8/layout/hierarchy2"/>
    <dgm:cxn modelId="{8E30319C-B830-4D0E-BC08-CDC294E08C0A}" type="presOf" srcId="{606B2194-B41C-49F6-826D-21BED1107B0A}" destId="{3FB1AA05-A94D-4570-8586-2419C5C32A07}" srcOrd="1" destOrd="0" presId="urn:microsoft.com/office/officeart/2005/8/layout/hierarchy2"/>
    <dgm:cxn modelId="{D7D8E9EC-A9BB-4662-B12B-B62DCE7F8387}" type="presOf" srcId="{84F0A649-68BE-4EAA-B836-E7C883B9765F}" destId="{67369674-C7F1-4144-87F7-5C2D6BB7BEF8}" srcOrd="0" destOrd="0" presId="urn:microsoft.com/office/officeart/2005/8/layout/hierarchy2"/>
    <dgm:cxn modelId="{EF09CA26-CA14-4EA8-8A01-D5304A41EBBF}" type="presOf" srcId="{6F98A6E6-E89D-409C-841E-54CD28723676}" destId="{FD5A43CD-DA18-4F90-8041-F49A0F2DB180}" srcOrd="0" destOrd="0" presId="urn:microsoft.com/office/officeart/2005/8/layout/hierarchy2"/>
    <dgm:cxn modelId="{242A610D-CFC1-42B6-896B-3B1C716AB286}" type="presOf" srcId="{8E3245CF-1AC8-4A72-9E4A-08C5DA89790F}" destId="{B10B05AE-1E78-41D9-BD52-66E0FB39A244}" srcOrd="0" destOrd="0" presId="urn:microsoft.com/office/officeart/2005/8/layout/hierarchy2"/>
    <dgm:cxn modelId="{6311E754-0A52-49CB-ADD5-4060DC3658E0}" type="presOf" srcId="{DCB3D1EA-4C45-409B-9908-FEAA66FA7BC9}" destId="{E11B99D6-7435-4477-8CAC-76F965AB11E7}" srcOrd="1" destOrd="0" presId="urn:microsoft.com/office/officeart/2005/8/layout/hierarchy2"/>
    <dgm:cxn modelId="{E755C3B9-CCF7-45E0-B496-AA1960F5241D}" type="presOf" srcId="{DD01C489-8098-465F-B12E-AC51AA837FE8}" destId="{188E7D3A-DC3E-45F0-9B78-438FD1830688}" srcOrd="1" destOrd="0" presId="urn:microsoft.com/office/officeart/2005/8/layout/hierarchy2"/>
    <dgm:cxn modelId="{09B69669-C3F4-4573-8B6D-A7D2DC5F2A3C}" srcId="{8E3245CF-1AC8-4A72-9E4A-08C5DA89790F}" destId="{6F98A6E6-E89D-409C-841E-54CD28723676}" srcOrd="1" destOrd="0" parTransId="{28928E95-2096-48F7-9BA3-5648F70B2935}" sibTransId="{19BDE0BC-48CC-40C5-80E4-59FFEA83D793}"/>
    <dgm:cxn modelId="{95C6B5B6-9DE9-4409-AD8A-38608809126E}" srcId="{8E3245CF-1AC8-4A72-9E4A-08C5DA89790F}" destId="{05C03B3E-810A-4B0D-8D08-30D8249071F8}" srcOrd="0" destOrd="0" parTransId="{606B2194-B41C-49F6-826D-21BED1107B0A}" sibTransId="{ABBCAB6B-5E77-4F97-93E5-4DA3FC0F2B2F}"/>
    <dgm:cxn modelId="{AEF119F2-5A23-4EEE-8F01-AF26936F011D}" type="presOf" srcId="{05C03B3E-810A-4B0D-8D08-30D8249071F8}" destId="{F7614368-42A3-4D3C-AEE7-F851294430B7}" srcOrd="0" destOrd="0" presId="urn:microsoft.com/office/officeart/2005/8/layout/hierarchy2"/>
    <dgm:cxn modelId="{CBDD079B-DE0A-40B8-A90E-41AC031BB078}" type="presOf" srcId="{DD01C489-8098-465F-B12E-AC51AA837FE8}" destId="{21B3C656-D63F-479A-92A0-278338A31EE2}" srcOrd="0" destOrd="0" presId="urn:microsoft.com/office/officeart/2005/8/layout/hierarchy2"/>
    <dgm:cxn modelId="{4D3DC3DF-53ED-43B6-8B7A-A116547E0703}" srcId="{8E3245CF-1AC8-4A72-9E4A-08C5DA89790F}" destId="{FA80F656-E038-43BF-9E3A-D0C44BEC3B59}" srcOrd="3" destOrd="0" parTransId="{DD01C489-8098-465F-B12E-AC51AA837FE8}" sibTransId="{A22273EA-DE10-422D-B4FF-EB9FB260586E}"/>
    <dgm:cxn modelId="{6739E668-3E9C-47CF-890A-8164133F9FC2}" srcId="{3618065C-E2C2-42D5-93CC-254FB7D12D72}" destId="{8E3245CF-1AC8-4A72-9E4A-08C5DA89790F}" srcOrd="1" destOrd="0" parTransId="{E82CF76B-DE6B-431E-B671-86D35B1A893E}" sibTransId="{E87B4AA3-8551-4F62-941F-D274205C0B64}"/>
    <dgm:cxn modelId="{A7A70813-B6F8-47DC-8375-D86264E08153}" type="presOf" srcId="{DCB3D1EA-4C45-409B-9908-FEAA66FA7BC9}" destId="{5007B7C8-3503-4223-9F57-6709A23FE8AD}" srcOrd="0" destOrd="0" presId="urn:microsoft.com/office/officeart/2005/8/layout/hierarchy2"/>
    <dgm:cxn modelId="{35743BA0-83D6-4410-8FC3-12EA8A878572}" type="presOf" srcId="{5B4F7D37-0392-4CB9-91F7-D11ADDC33A23}" destId="{51FE7026-E796-44F6-89AC-70CB9B0E0E53}" srcOrd="0" destOrd="0" presId="urn:microsoft.com/office/officeart/2005/8/layout/hierarchy2"/>
    <dgm:cxn modelId="{E3C8AB93-58FB-4EF5-A84F-48F97146636F}" type="presParOf" srcId="{F0C7DD63-E4CF-43C7-BA93-87E6A304A05D}" destId="{61D8B9D7-E26D-452B-9F2F-13ADF50F0CA1}" srcOrd="0" destOrd="0" presId="urn:microsoft.com/office/officeart/2005/8/layout/hierarchy2"/>
    <dgm:cxn modelId="{16205090-F161-40E4-BE75-45C2CE4234D7}" type="presParOf" srcId="{61D8B9D7-E26D-452B-9F2F-13ADF50F0CA1}" destId="{51FE7026-E796-44F6-89AC-70CB9B0E0E53}" srcOrd="0" destOrd="0" presId="urn:microsoft.com/office/officeart/2005/8/layout/hierarchy2"/>
    <dgm:cxn modelId="{F01D32B1-F895-48BE-AE97-29EBAA0526FC}" type="presParOf" srcId="{61D8B9D7-E26D-452B-9F2F-13ADF50F0CA1}" destId="{4252DF9A-70E1-4E4A-9A18-6FBABFA51EA6}" srcOrd="1" destOrd="0" presId="urn:microsoft.com/office/officeart/2005/8/layout/hierarchy2"/>
    <dgm:cxn modelId="{A29B891F-A45D-4585-BD42-1109CEB8E954}" type="presParOf" srcId="{F0C7DD63-E4CF-43C7-BA93-87E6A304A05D}" destId="{8A76CBD6-AFB1-462A-A1C2-B160B15E07B7}" srcOrd="1" destOrd="0" presId="urn:microsoft.com/office/officeart/2005/8/layout/hierarchy2"/>
    <dgm:cxn modelId="{9849C15C-466A-421C-AB0C-1B598A5E158F}" type="presParOf" srcId="{8A76CBD6-AFB1-462A-A1C2-B160B15E07B7}" destId="{B10B05AE-1E78-41D9-BD52-66E0FB39A244}" srcOrd="0" destOrd="0" presId="urn:microsoft.com/office/officeart/2005/8/layout/hierarchy2"/>
    <dgm:cxn modelId="{5783E950-811D-4B52-8F19-B4452D3C5F5E}" type="presParOf" srcId="{8A76CBD6-AFB1-462A-A1C2-B160B15E07B7}" destId="{28429273-DD7D-4324-B886-B9961EC1FBF7}" srcOrd="1" destOrd="0" presId="urn:microsoft.com/office/officeart/2005/8/layout/hierarchy2"/>
    <dgm:cxn modelId="{ADCCAE17-1CBB-4BCD-BA2A-77E3F3B6B6C2}" type="presParOf" srcId="{28429273-DD7D-4324-B886-B9961EC1FBF7}" destId="{BB2AE441-5EB9-4CCC-BF1E-8E0D14B846A7}" srcOrd="0" destOrd="0" presId="urn:microsoft.com/office/officeart/2005/8/layout/hierarchy2"/>
    <dgm:cxn modelId="{9D7B1F81-5FE9-4E11-966E-24401CFBE4AB}" type="presParOf" srcId="{BB2AE441-5EB9-4CCC-BF1E-8E0D14B846A7}" destId="{3FB1AA05-A94D-4570-8586-2419C5C32A07}" srcOrd="0" destOrd="0" presId="urn:microsoft.com/office/officeart/2005/8/layout/hierarchy2"/>
    <dgm:cxn modelId="{A60312F3-893E-4828-BF85-65EA495DD66E}" type="presParOf" srcId="{28429273-DD7D-4324-B886-B9961EC1FBF7}" destId="{43B11E56-E086-4A71-8719-DA229B18003B}" srcOrd="1" destOrd="0" presId="urn:microsoft.com/office/officeart/2005/8/layout/hierarchy2"/>
    <dgm:cxn modelId="{7A363A9A-63C9-41B9-8EA9-B45E8DFA66ED}" type="presParOf" srcId="{43B11E56-E086-4A71-8719-DA229B18003B}" destId="{F7614368-42A3-4D3C-AEE7-F851294430B7}" srcOrd="0" destOrd="0" presId="urn:microsoft.com/office/officeart/2005/8/layout/hierarchy2"/>
    <dgm:cxn modelId="{0B520A5C-85E3-46D7-A1A2-B2E01DE7AC5E}" type="presParOf" srcId="{43B11E56-E086-4A71-8719-DA229B18003B}" destId="{A446195D-637A-4BFA-96D1-BD04FB9248BF}" srcOrd="1" destOrd="0" presId="urn:microsoft.com/office/officeart/2005/8/layout/hierarchy2"/>
    <dgm:cxn modelId="{2FB09337-FA7D-480C-AF89-ED73B653D38F}" type="presParOf" srcId="{28429273-DD7D-4324-B886-B9961EC1FBF7}" destId="{0D733C02-89D7-4C79-A1C2-9C40128C8D48}" srcOrd="2" destOrd="0" presId="urn:microsoft.com/office/officeart/2005/8/layout/hierarchy2"/>
    <dgm:cxn modelId="{20847BB2-E83B-4DA6-931F-252DE2105587}" type="presParOf" srcId="{0D733C02-89D7-4C79-A1C2-9C40128C8D48}" destId="{5D81720B-3445-485E-A5A5-4A825939CB1C}" srcOrd="0" destOrd="0" presId="urn:microsoft.com/office/officeart/2005/8/layout/hierarchy2"/>
    <dgm:cxn modelId="{833F35AF-558B-4F9D-809C-49B4573BE355}" type="presParOf" srcId="{28429273-DD7D-4324-B886-B9961EC1FBF7}" destId="{358AA61C-1C17-48B5-B6AC-1C7C4D4E00DA}" srcOrd="3" destOrd="0" presId="urn:microsoft.com/office/officeart/2005/8/layout/hierarchy2"/>
    <dgm:cxn modelId="{78458683-8045-4B50-B2BF-88A753E415BF}" type="presParOf" srcId="{358AA61C-1C17-48B5-B6AC-1C7C4D4E00DA}" destId="{FD5A43CD-DA18-4F90-8041-F49A0F2DB180}" srcOrd="0" destOrd="0" presId="urn:microsoft.com/office/officeart/2005/8/layout/hierarchy2"/>
    <dgm:cxn modelId="{548DB4AD-E427-4C35-9062-15F7B86FE304}" type="presParOf" srcId="{358AA61C-1C17-48B5-B6AC-1C7C4D4E00DA}" destId="{02F48FCA-0B4E-4DC6-B7FD-7F2F0DEB9FD1}" srcOrd="1" destOrd="0" presId="urn:microsoft.com/office/officeart/2005/8/layout/hierarchy2"/>
    <dgm:cxn modelId="{D9D26693-7FCB-44EF-9D75-0E5C438EAF7B}" type="presParOf" srcId="{28429273-DD7D-4324-B886-B9961EC1FBF7}" destId="{5007B7C8-3503-4223-9F57-6709A23FE8AD}" srcOrd="4" destOrd="0" presId="urn:microsoft.com/office/officeart/2005/8/layout/hierarchy2"/>
    <dgm:cxn modelId="{3834E4C0-DA13-4B29-A33C-DAE843770444}" type="presParOf" srcId="{5007B7C8-3503-4223-9F57-6709A23FE8AD}" destId="{E11B99D6-7435-4477-8CAC-76F965AB11E7}" srcOrd="0" destOrd="0" presId="urn:microsoft.com/office/officeart/2005/8/layout/hierarchy2"/>
    <dgm:cxn modelId="{B4D37BEB-C708-42FF-95C4-59BC0A8EAEF6}" type="presParOf" srcId="{28429273-DD7D-4324-B886-B9961EC1FBF7}" destId="{AC6A390C-C01D-4EB1-BA69-2124CD042F3F}" srcOrd="5" destOrd="0" presId="urn:microsoft.com/office/officeart/2005/8/layout/hierarchy2"/>
    <dgm:cxn modelId="{E04EA195-F55B-4023-ABA3-19B7BE31FB08}" type="presParOf" srcId="{AC6A390C-C01D-4EB1-BA69-2124CD042F3F}" destId="{67369674-C7F1-4144-87F7-5C2D6BB7BEF8}" srcOrd="0" destOrd="0" presId="urn:microsoft.com/office/officeart/2005/8/layout/hierarchy2"/>
    <dgm:cxn modelId="{74352CDC-9E18-4906-AC15-9E06C4B85F14}" type="presParOf" srcId="{AC6A390C-C01D-4EB1-BA69-2124CD042F3F}" destId="{5918643C-927E-47FD-9010-C6B9AA06ACF9}" srcOrd="1" destOrd="0" presId="urn:microsoft.com/office/officeart/2005/8/layout/hierarchy2"/>
    <dgm:cxn modelId="{74150DEB-1D29-4619-9FF0-DD3090046CED}" type="presParOf" srcId="{28429273-DD7D-4324-B886-B9961EC1FBF7}" destId="{21B3C656-D63F-479A-92A0-278338A31EE2}" srcOrd="6" destOrd="0" presId="urn:microsoft.com/office/officeart/2005/8/layout/hierarchy2"/>
    <dgm:cxn modelId="{DABC7F6F-2DB9-4ED4-8A1C-906DBBBB9610}" type="presParOf" srcId="{21B3C656-D63F-479A-92A0-278338A31EE2}" destId="{188E7D3A-DC3E-45F0-9B78-438FD1830688}" srcOrd="0" destOrd="0" presId="urn:microsoft.com/office/officeart/2005/8/layout/hierarchy2"/>
    <dgm:cxn modelId="{8EE60423-D03D-4B76-AD98-058F6F25F9AA}" type="presParOf" srcId="{28429273-DD7D-4324-B886-B9961EC1FBF7}" destId="{E227332E-4C4F-40B7-9FCE-4D10A988EF19}" srcOrd="7" destOrd="0" presId="urn:microsoft.com/office/officeart/2005/8/layout/hierarchy2"/>
    <dgm:cxn modelId="{D105BD44-A6E3-4E5C-AE82-F383052F5CB5}" type="presParOf" srcId="{E227332E-4C4F-40B7-9FCE-4D10A988EF19}" destId="{71448F93-F034-47AF-823D-D85BA3405317}" srcOrd="0" destOrd="0" presId="urn:microsoft.com/office/officeart/2005/8/layout/hierarchy2"/>
    <dgm:cxn modelId="{D2E6F49B-314D-498E-9F43-CC327AF5323A}" type="presParOf" srcId="{E227332E-4C4F-40B7-9FCE-4D10A988EF19}" destId="{354D9E59-7CFD-4FB2-910B-6964230FBA2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99391DC-F2FD-4C6B-81DC-9F47548CCCB3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D22888A-87DB-494F-A44B-C5690BEA3C19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A134DE-B9EE-4563-9E71-57A6DE133ADC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4C8163-FEF3-45DA-B7C4-3F1698D2FF83}" type="pres">
      <dgm:prSet presAssocID="{3EA134DE-B9EE-4563-9E71-57A6DE133ADC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C6F8B8E-8D12-45CE-9359-8C6B7325F070}" type="presOf" srcId="{3EA134DE-B9EE-4563-9E71-57A6DE133ADC}" destId="{A34C8163-FEF3-45DA-B7C4-3F1698D2FF83}" srcOrd="0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46991C4-FEBD-468C-A8B5-5A7AE4E17904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486BEB-98CA-43F3-8320-AEB92C545B13}">
      <dgm:prSet phldrT="[Текст]" custT="1"/>
      <dgm:spPr/>
      <dgm:t>
        <a:bodyPr/>
        <a:lstStyle/>
        <a:p>
          <a:r>
            <a:rPr lang="ru-RU" sz="2400" dirty="0" smtClean="0"/>
            <a:t>Доходы бюджета – 128104,3 тыс.руб.</a:t>
          </a:r>
          <a:endParaRPr lang="ru-RU" sz="2400" dirty="0"/>
        </a:p>
      </dgm:t>
    </dgm:pt>
    <dgm:pt modelId="{9F5D76A1-CD11-49D1-8B17-F253842848C2}" type="parTrans" cxnId="{1FB4C4CC-16A5-471E-B228-310474119BB3}">
      <dgm:prSet/>
      <dgm:spPr/>
      <dgm:t>
        <a:bodyPr/>
        <a:lstStyle/>
        <a:p>
          <a:endParaRPr lang="ru-RU" sz="1800"/>
        </a:p>
      </dgm:t>
    </dgm:pt>
    <dgm:pt modelId="{20AF2C97-95E3-4774-AA9F-BE9D285044B9}" type="sibTrans" cxnId="{1FB4C4CC-16A5-471E-B228-310474119BB3}">
      <dgm:prSet/>
      <dgm:spPr/>
      <dgm:t>
        <a:bodyPr/>
        <a:lstStyle/>
        <a:p>
          <a:endParaRPr lang="ru-RU" sz="1800"/>
        </a:p>
      </dgm:t>
    </dgm:pt>
    <dgm:pt modelId="{26D1988F-BA70-4235-B2FF-F7134864B57C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baseline="0" dirty="0" smtClean="0">
              <a:latin typeface="+mn-lt"/>
            </a:rPr>
            <a:t>Налоговые</a:t>
          </a:r>
          <a:r>
            <a:rPr lang="ru-RU" sz="2000" dirty="0" smtClean="0">
              <a:latin typeface="+mn-lt"/>
            </a:rPr>
            <a:t> доходы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latin typeface="+mn-lt"/>
            </a:rPr>
            <a:t>  – 84900,3 тыс.руб. или 66,3 % общего объема доходов</a:t>
          </a:r>
          <a:endParaRPr lang="ru-RU" sz="2000" dirty="0">
            <a:latin typeface="+mn-lt"/>
          </a:endParaRPr>
        </a:p>
      </dgm:t>
    </dgm:pt>
    <dgm:pt modelId="{47D138C5-6FA9-41EC-9D8C-18C1B2244DA6}" type="parTrans" cxnId="{E28196E7-24E6-433A-BBCF-6778AC020657}">
      <dgm:prSet/>
      <dgm:spPr/>
      <dgm:t>
        <a:bodyPr/>
        <a:lstStyle/>
        <a:p>
          <a:endParaRPr lang="ru-RU" sz="1800"/>
        </a:p>
      </dgm:t>
    </dgm:pt>
    <dgm:pt modelId="{469FACA1-6F1F-4C50-99BB-C44F3B788E52}" type="sibTrans" cxnId="{E28196E7-24E6-433A-BBCF-6778AC020657}">
      <dgm:prSet/>
      <dgm:spPr/>
      <dgm:t>
        <a:bodyPr/>
        <a:lstStyle/>
        <a:p>
          <a:endParaRPr lang="ru-RU" sz="1800"/>
        </a:p>
      </dgm:t>
    </dgm:pt>
    <dgm:pt modelId="{07060CF0-965F-4F13-B6B7-09733C99E874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baseline="0" dirty="0" smtClean="0"/>
            <a:t>Неналоговые доходы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aseline="0" dirty="0" smtClean="0"/>
            <a:t> – 3819,4 тыс.руб. или 3,0 % общего объема доходов</a:t>
          </a:r>
          <a:endParaRPr lang="ru-RU" sz="2000" baseline="0" dirty="0"/>
        </a:p>
      </dgm:t>
    </dgm:pt>
    <dgm:pt modelId="{BF3428F6-6CEB-4B53-AF22-5963F1215AB3}" type="parTrans" cxnId="{9EEB58E6-0EC7-46F9-AC17-0AC8ACB6C163}">
      <dgm:prSet/>
      <dgm:spPr/>
      <dgm:t>
        <a:bodyPr/>
        <a:lstStyle/>
        <a:p>
          <a:endParaRPr lang="ru-RU" sz="1800"/>
        </a:p>
      </dgm:t>
    </dgm:pt>
    <dgm:pt modelId="{701BEBD3-10AF-41D5-A4D1-F2EACA6F907F}" type="sibTrans" cxnId="{9EEB58E6-0EC7-46F9-AC17-0AC8ACB6C163}">
      <dgm:prSet/>
      <dgm:spPr/>
      <dgm:t>
        <a:bodyPr/>
        <a:lstStyle/>
        <a:p>
          <a:endParaRPr lang="ru-RU" sz="1800"/>
        </a:p>
      </dgm:t>
    </dgm:pt>
    <dgm:pt modelId="{0734FB9A-AA25-4C1C-AEBF-DD48A4A8ADCB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/>
            <a:t>Безвозмездные </a:t>
          </a:r>
          <a:r>
            <a:rPr lang="ru-RU" sz="2000" baseline="0" dirty="0" smtClean="0"/>
            <a:t>поступления</a:t>
          </a:r>
          <a:r>
            <a:rPr lang="ru-RU" sz="2000" dirty="0" smtClean="0"/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/>
            <a:t>– 39384,6 </a:t>
          </a:r>
          <a:r>
            <a:rPr lang="ru-RU" sz="2000" baseline="0" dirty="0" smtClean="0"/>
            <a:t>тыс.руб</a:t>
          </a:r>
          <a:r>
            <a:rPr lang="ru-RU" sz="2000" dirty="0" smtClean="0"/>
            <a:t>. или 30,7% общего объема доходов</a:t>
          </a:r>
          <a:endParaRPr lang="ru-RU" sz="2000" dirty="0"/>
        </a:p>
      </dgm:t>
    </dgm:pt>
    <dgm:pt modelId="{0982AEB2-C917-4092-B6D9-2B1F3801553C}" type="parTrans" cxnId="{750823DF-DF7F-4055-B4E2-723989987541}">
      <dgm:prSet/>
      <dgm:spPr/>
      <dgm:t>
        <a:bodyPr/>
        <a:lstStyle/>
        <a:p>
          <a:endParaRPr lang="ru-RU" sz="1800"/>
        </a:p>
      </dgm:t>
    </dgm:pt>
    <dgm:pt modelId="{808E2E63-138A-4C01-B519-586A0F8810EF}" type="sibTrans" cxnId="{750823DF-DF7F-4055-B4E2-723989987541}">
      <dgm:prSet/>
      <dgm:spPr/>
      <dgm:t>
        <a:bodyPr/>
        <a:lstStyle/>
        <a:p>
          <a:endParaRPr lang="ru-RU" sz="1800"/>
        </a:p>
      </dgm:t>
    </dgm:pt>
    <dgm:pt modelId="{BAFE8DB7-FB53-48A1-BB06-1BADF02D258B}" type="pres">
      <dgm:prSet presAssocID="{A46991C4-FEBD-468C-A8B5-5A7AE4E1790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6BFE7D-F548-4924-AC73-CE74A9179460}" type="pres">
      <dgm:prSet presAssocID="{47486BEB-98CA-43F3-8320-AEB92C545B13}" presName="roof" presStyleLbl="dkBgShp" presStyleIdx="0" presStyleCnt="2"/>
      <dgm:spPr/>
      <dgm:t>
        <a:bodyPr/>
        <a:lstStyle/>
        <a:p>
          <a:endParaRPr lang="ru-RU"/>
        </a:p>
      </dgm:t>
    </dgm:pt>
    <dgm:pt modelId="{61C02E26-1A0D-4009-91AC-BA68F027AC22}" type="pres">
      <dgm:prSet presAssocID="{47486BEB-98CA-43F3-8320-AEB92C545B13}" presName="pillars" presStyleCnt="0"/>
      <dgm:spPr/>
    </dgm:pt>
    <dgm:pt modelId="{4916B2B1-5CC3-4718-AD3E-82ADD25F101C}" type="pres">
      <dgm:prSet presAssocID="{47486BEB-98CA-43F3-8320-AEB92C545B13}" presName="pillar1" presStyleLbl="node1" presStyleIdx="0" presStyleCnt="3" custLinFactNeighborX="-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1A09E-8408-4478-9FD2-9FDD610FD09A}" type="pres">
      <dgm:prSet presAssocID="{07060CF0-965F-4F13-B6B7-09733C99E874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D4A9A3-F25A-4498-80F2-D7D149BFD603}" type="pres">
      <dgm:prSet presAssocID="{0734FB9A-AA25-4C1C-AEBF-DD48A4A8ADCB}" presName="pillarX" presStyleLbl="node1" presStyleIdx="2" presStyleCnt="3" custScaleX="90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F5B32-88CB-4903-9946-E93E5A686490}" type="pres">
      <dgm:prSet presAssocID="{47486BEB-98CA-43F3-8320-AEB92C545B13}" presName="base" presStyleLbl="dkBgShp" presStyleIdx="1" presStyleCnt="2" custLinFactY="-85714" custLinFactNeighborX="-5172" custLinFactNeighborY="-100000"/>
      <dgm:spPr>
        <a:noFill/>
      </dgm:spPr>
      <dgm:t>
        <a:bodyPr/>
        <a:lstStyle/>
        <a:p>
          <a:endParaRPr lang="ru-RU"/>
        </a:p>
      </dgm:t>
    </dgm:pt>
  </dgm:ptLst>
  <dgm:cxnLst>
    <dgm:cxn modelId="{44F95F7B-962D-48C2-9C05-C5619AC206A6}" type="presOf" srcId="{0734FB9A-AA25-4C1C-AEBF-DD48A4A8ADCB}" destId="{68D4A9A3-F25A-4498-80F2-D7D149BFD603}" srcOrd="0" destOrd="0" presId="urn:microsoft.com/office/officeart/2005/8/layout/hList3"/>
    <dgm:cxn modelId="{6D30011E-A92E-49FB-A2C7-E3F45F8E31E4}" type="presOf" srcId="{A46991C4-FEBD-468C-A8B5-5A7AE4E17904}" destId="{BAFE8DB7-FB53-48A1-BB06-1BADF02D258B}" srcOrd="0" destOrd="0" presId="urn:microsoft.com/office/officeart/2005/8/layout/hList3"/>
    <dgm:cxn modelId="{1FB4C4CC-16A5-471E-B228-310474119BB3}" srcId="{A46991C4-FEBD-468C-A8B5-5A7AE4E17904}" destId="{47486BEB-98CA-43F3-8320-AEB92C545B13}" srcOrd="0" destOrd="0" parTransId="{9F5D76A1-CD11-49D1-8B17-F253842848C2}" sibTransId="{20AF2C97-95E3-4774-AA9F-BE9D285044B9}"/>
    <dgm:cxn modelId="{C574F18F-4E26-4C40-B2EE-8CB52B9ED407}" type="presOf" srcId="{47486BEB-98CA-43F3-8320-AEB92C545B13}" destId="{676BFE7D-F548-4924-AC73-CE74A9179460}" srcOrd="0" destOrd="0" presId="urn:microsoft.com/office/officeart/2005/8/layout/hList3"/>
    <dgm:cxn modelId="{E28196E7-24E6-433A-BBCF-6778AC020657}" srcId="{47486BEB-98CA-43F3-8320-AEB92C545B13}" destId="{26D1988F-BA70-4235-B2FF-F7134864B57C}" srcOrd="0" destOrd="0" parTransId="{47D138C5-6FA9-41EC-9D8C-18C1B2244DA6}" sibTransId="{469FACA1-6F1F-4C50-99BB-C44F3B788E52}"/>
    <dgm:cxn modelId="{2E0E2C4A-B9EC-48C2-ACC5-FFBC0BC46AFD}" type="presOf" srcId="{07060CF0-965F-4F13-B6B7-09733C99E874}" destId="{1621A09E-8408-4478-9FD2-9FDD610FD09A}" srcOrd="0" destOrd="0" presId="urn:microsoft.com/office/officeart/2005/8/layout/hList3"/>
    <dgm:cxn modelId="{13189CF2-4724-461F-BE20-D1AB97C23356}" type="presOf" srcId="{26D1988F-BA70-4235-B2FF-F7134864B57C}" destId="{4916B2B1-5CC3-4718-AD3E-82ADD25F101C}" srcOrd="0" destOrd="0" presId="urn:microsoft.com/office/officeart/2005/8/layout/hList3"/>
    <dgm:cxn modelId="{750823DF-DF7F-4055-B4E2-723989987541}" srcId="{47486BEB-98CA-43F3-8320-AEB92C545B13}" destId="{0734FB9A-AA25-4C1C-AEBF-DD48A4A8ADCB}" srcOrd="2" destOrd="0" parTransId="{0982AEB2-C917-4092-B6D9-2B1F3801553C}" sibTransId="{808E2E63-138A-4C01-B519-586A0F8810EF}"/>
    <dgm:cxn modelId="{9EEB58E6-0EC7-46F9-AC17-0AC8ACB6C163}" srcId="{47486BEB-98CA-43F3-8320-AEB92C545B13}" destId="{07060CF0-965F-4F13-B6B7-09733C99E874}" srcOrd="1" destOrd="0" parTransId="{BF3428F6-6CEB-4B53-AF22-5963F1215AB3}" sibTransId="{701BEBD3-10AF-41D5-A4D1-F2EACA6F907F}"/>
    <dgm:cxn modelId="{4817DD31-2720-4B8A-8909-7B37378519D7}" type="presParOf" srcId="{BAFE8DB7-FB53-48A1-BB06-1BADF02D258B}" destId="{676BFE7D-F548-4924-AC73-CE74A9179460}" srcOrd="0" destOrd="0" presId="urn:microsoft.com/office/officeart/2005/8/layout/hList3"/>
    <dgm:cxn modelId="{6FE0A6A4-24CB-49C6-8113-17D8EE1B177F}" type="presParOf" srcId="{BAFE8DB7-FB53-48A1-BB06-1BADF02D258B}" destId="{61C02E26-1A0D-4009-91AC-BA68F027AC22}" srcOrd="1" destOrd="0" presId="urn:microsoft.com/office/officeart/2005/8/layout/hList3"/>
    <dgm:cxn modelId="{9FDFC691-FBB4-4958-8C89-381EB6C83FAF}" type="presParOf" srcId="{61C02E26-1A0D-4009-91AC-BA68F027AC22}" destId="{4916B2B1-5CC3-4718-AD3E-82ADD25F101C}" srcOrd="0" destOrd="0" presId="urn:microsoft.com/office/officeart/2005/8/layout/hList3"/>
    <dgm:cxn modelId="{51492667-A3A7-4DAD-B2E7-D9C33C5FA97E}" type="presParOf" srcId="{61C02E26-1A0D-4009-91AC-BA68F027AC22}" destId="{1621A09E-8408-4478-9FD2-9FDD610FD09A}" srcOrd="1" destOrd="0" presId="urn:microsoft.com/office/officeart/2005/8/layout/hList3"/>
    <dgm:cxn modelId="{D90F998D-11C3-44FE-960B-97143775FE99}" type="presParOf" srcId="{61C02E26-1A0D-4009-91AC-BA68F027AC22}" destId="{68D4A9A3-F25A-4498-80F2-D7D149BFD603}" srcOrd="2" destOrd="0" presId="urn:microsoft.com/office/officeart/2005/8/layout/hList3"/>
    <dgm:cxn modelId="{1F4CE166-DFEB-4CF0-9E30-0A5B64FDC51B}" type="presParOf" srcId="{BAFE8DB7-FB53-48A1-BB06-1BADF02D258B}" destId="{609F5B32-88CB-4903-9946-E93E5A68649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479CD1-66A6-485D-BA5A-8623D86B874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F7D2F3-E9B7-4DAE-BC20-D88C07A41268}">
      <dgm:prSet phldrT="[Текст]" custT="1"/>
      <dgm:spPr/>
      <dgm:t>
        <a:bodyPr/>
        <a:lstStyle/>
        <a:p>
          <a:r>
            <a:rPr lang="ru-RU" sz="1400" dirty="0" smtClean="0"/>
            <a:t>ДОТАЦИИ- </a:t>
          </a:r>
        </a:p>
        <a:p>
          <a:r>
            <a:rPr lang="ru-RU" sz="1400" dirty="0" smtClean="0"/>
            <a:t>межбюджетные трансферты, предоставляемые на безвозмездной и безвозвратной  основе без установления направлений и (или) условий их использования</a:t>
          </a:r>
          <a:endParaRPr lang="ru-RU" sz="1400" dirty="0"/>
        </a:p>
      </dgm:t>
    </dgm:pt>
    <dgm:pt modelId="{292B8415-7C1E-4962-8C4C-586D313704DD}" type="parTrans" cxnId="{2853EA3F-F751-48CA-B1CB-B2B84760A9F0}">
      <dgm:prSet/>
      <dgm:spPr/>
      <dgm:t>
        <a:bodyPr/>
        <a:lstStyle/>
        <a:p>
          <a:endParaRPr lang="ru-RU"/>
        </a:p>
      </dgm:t>
    </dgm:pt>
    <dgm:pt modelId="{DEE0A75B-9906-4E2D-919B-849281D24BB6}" type="sibTrans" cxnId="{2853EA3F-F751-48CA-B1CB-B2B84760A9F0}">
      <dgm:prSet/>
      <dgm:spPr/>
      <dgm:t>
        <a:bodyPr/>
        <a:lstStyle/>
        <a:p>
          <a:endParaRPr lang="ru-RU"/>
        </a:p>
      </dgm:t>
    </dgm:pt>
    <dgm:pt modelId="{AF7849E9-50E3-4B4D-89B8-213F63EBFB73}">
      <dgm:prSet phldrT="[Текст]" custT="1"/>
      <dgm:spPr/>
      <dgm:t>
        <a:bodyPr/>
        <a:lstStyle/>
        <a:p>
          <a:r>
            <a:rPr lang="ru-RU" sz="1400" dirty="0" smtClean="0"/>
            <a:t>ФОРМА МЕЖБЮДЖЕТНЫХ ТРАНСФЕРТОВ</a:t>
          </a:r>
          <a:endParaRPr lang="ru-RU" sz="1400" dirty="0"/>
        </a:p>
      </dgm:t>
    </dgm:pt>
    <dgm:pt modelId="{C86CAE5A-2BC5-4F93-BF76-96491E9CF1C4}" type="parTrans" cxnId="{039656C5-2B5B-4649-81F3-7769E2F844F9}">
      <dgm:prSet/>
      <dgm:spPr/>
      <dgm:t>
        <a:bodyPr/>
        <a:lstStyle/>
        <a:p>
          <a:endParaRPr lang="ru-RU"/>
        </a:p>
      </dgm:t>
    </dgm:pt>
    <dgm:pt modelId="{77D1C84E-B3AC-4FC9-A464-E17A2578BC81}" type="sibTrans" cxnId="{039656C5-2B5B-4649-81F3-7769E2F844F9}">
      <dgm:prSet/>
      <dgm:spPr/>
      <dgm:t>
        <a:bodyPr/>
        <a:lstStyle/>
        <a:p>
          <a:endParaRPr lang="ru-RU"/>
        </a:p>
      </dgm:t>
    </dgm:pt>
    <dgm:pt modelId="{8785A2E5-FA2C-4610-8297-05D910958007}">
      <dgm:prSet phldrT="[Текст]" custT="1"/>
      <dgm:spPr/>
      <dgm:t>
        <a:bodyPr/>
        <a:lstStyle/>
        <a:p>
          <a:r>
            <a:rPr lang="ru-RU" sz="1400" dirty="0" smtClean="0"/>
            <a:t>ИНЫЕ МЕЖБЮДЖЕТНЫЕ ТРАНСФЕРТЫ – </a:t>
          </a:r>
        </a:p>
        <a:p>
          <a:r>
            <a:rPr lang="ru-RU" sz="1400" b="0" i="0" dirty="0" smtClean="0"/>
            <a:t>средства, предоставляемые одним бюджетом бюджетной системы Российской Федерации другому бюджету бюджетной системы Российской Федерации</a:t>
          </a:r>
          <a:r>
            <a:rPr lang="ru-RU" sz="1400" dirty="0" smtClean="0"/>
            <a:t/>
          </a:r>
          <a:br>
            <a:rPr lang="ru-RU" sz="1400" dirty="0" smtClean="0"/>
          </a:br>
          <a:endParaRPr lang="ru-RU" sz="1400" dirty="0" smtClean="0"/>
        </a:p>
      </dgm:t>
    </dgm:pt>
    <dgm:pt modelId="{BD8FF42C-6E8D-45F7-A3CC-F26F535243FA}" type="parTrans" cxnId="{D8840E82-78C6-4681-AB0B-D55A1F10AE7D}">
      <dgm:prSet/>
      <dgm:spPr/>
      <dgm:t>
        <a:bodyPr/>
        <a:lstStyle/>
        <a:p>
          <a:endParaRPr lang="ru-RU"/>
        </a:p>
      </dgm:t>
    </dgm:pt>
    <dgm:pt modelId="{AD8F3760-109C-4FEC-BCC5-8ABEA72DEA05}" type="sibTrans" cxnId="{D8840E82-78C6-4681-AB0B-D55A1F10AE7D}">
      <dgm:prSet/>
      <dgm:spPr/>
      <dgm:t>
        <a:bodyPr/>
        <a:lstStyle/>
        <a:p>
          <a:endParaRPr lang="ru-RU"/>
        </a:p>
      </dgm:t>
    </dgm:pt>
    <dgm:pt modelId="{FAE3D473-E989-4E14-BA47-3BC189F34FA8}" type="pres">
      <dgm:prSet presAssocID="{3F479CD1-66A6-485D-BA5A-8623D86B874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087EBD-2BAD-4A76-80A7-F2DF0019A9DA}" type="pres">
      <dgm:prSet presAssocID="{9EF7D2F3-E9B7-4DAE-BC20-D88C07A41268}" presName="node" presStyleLbl="node1" presStyleIdx="0" presStyleCnt="3" custAng="0" custScaleX="198683" custScaleY="175167" custLinFactNeighborX="-97069" custLinFactNeighborY="723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AA9C4-D5ED-4539-AD74-E20FAFC08A83}" type="pres">
      <dgm:prSet presAssocID="{DEE0A75B-9906-4E2D-919B-849281D24BB6}" presName="sibTrans" presStyleCnt="0"/>
      <dgm:spPr/>
    </dgm:pt>
    <dgm:pt modelId="{A82EF001-8848-4D8E-82BB-360B13995FCF}" type="pres">
      <dgm:prSet presAssocID="{AF7849E9-50E3-4B4D-89B8-213F63EBFB73}" presName="node" presStyleLbl="node1" presStyleIdx="1" presStyleCnt="3" custScaleX="231252" custScaleY="61960" custLinFactY="-100000" custLinFactNeighborX="98483" custLinFactNeighborY="-150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0ACDD6-2223-4EAF-BDC3-F256CCD4F3CA}" type="pres">
      <dgm:prSet presAssocID="{77D1C84E-B3AC-4FC9-A464-E17A2578BC81}" presName="sibTrans" presStyleCnt="0"/>
      <dgm:spPr/>
    </dgm:pt>
    <dgm:pt modelId="{794907CB-F5B1-4F38-82DE-551A4F9675D2}" type="pres">
      <dgm:prSet presAssocID="{8785A2E5-FA2C-4610-8297-05D910958007}" presName="node" presStyleLbl="node1" presStyleIdx="2" presStyleCnt="3" custScaleX="195051" custScaleY="174968" custLinFactY="-19449" custLinFactNeighborX="-1121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9656C5-2B5B-4649-81F3-7769E2F844F9}" srcId="{3F479CD1-66A6-485D-BA5A-8623D86B8744}" destId="{AF7849E9-50E3-4B4D-89B8-213F63EBFB73}" srcOrd="1" destOrd="0" parTransId="{C86CAE5A-2BC5-4F93-BF76-96491E9CF1C4}" sibTransId="{77D1C84E-B3AC-4FC9-A464-E17A2578BC81}"/>
    <dgm:cxn modelId="{E7AA4AF6-AA9D-4510-B48C-A0BEC7ED4B8D}" type="presOf" srcId="{9EF7D2F3-E9B7-4DAE-BC20-D88C07A41268}" destId="{A6087EBD-2BAD-4A76-80A7-F2DF0019A9DA}" srcOrd="0" destOrd="0" presId="urn:microsoft.com/office/officeart/2005/8/layout/default"/>
    <dgm:cxn modelId="{BFF4B052-6EB4-42C3-BC48-C5651191935D}" type="presOf" srcId="{3F479CD1-66A6-485D-BA5A-8623D86B8744}" destId="{FAE3D473-E989-4E14-BA47-3BC189F34FA8}" srcOrd="0" destOrd="0" presId="urn:microsoft.com/office/officeart/2005/8/layout/default"/>
    <dgm:cxn modelId="{4ACADF4E-362D-4A5B-9642-273C81EF1178}" type="presOf" srcId="{AF7849E9-50E3-4B4D-89B8-213F63EBFB73}" destId="{A82EF001-8848-4D8E-82BB-360B13995FCF}" srcOrd="0" destOrd="0" presId="urn:microsoft.com/office/officeart/2005/8/layout/default"/>
    <dgm:cxn modelId="{D8840E82-78C6-4681-AB0B-D55A1F10AE7D}" srcId="{3F479CD1-66A6-485D-BA5A-8623D86B8744}" destId="{8785A2E5-FA2C-4610-8297-05D910958007}" srcOrd="2" destOrd="0" parTransId="{BD8FF42C-6E8D-45F7-A3CC-F26F535243FA}" sibTransId="{AD8F3760-109C-4FEC-BCC5-8ABEA72DEA05}"/>
    <dgm:cxn modelId="{2853EA3F-F751-48CA-B1CB-B2B84760A9F0}" srcId="{3F479CD1-66A6-485D-BA5A-8623D86B8744}" destId="{9EF7D2F3-E9B7-4DAE-BC20-D88C07A41268}" srcOrd="0" destOrd="0" parTransId="{292B8415-7C1E-4962-8C4C-586D313704DD}" sibTransId="{DEE0A75B-9906-4E2D-919B-849281D24BB6}"/>
    <dgm:cxn modelId="{FF318A63-50C5-4C23-9263-AEAE150B81B1}" type="presOf" srcId="{8785A2E5-FA2C-4610-8297-05D910958007}" destId="{794907CB-F5B1-4F38-82DE-551A4F9675D2}" srcOrd="0" destOrd="0" presId="urn:microsoft.com/office/officeart/2005/8/layout/default"/>
    <dgm:cxn modelId="{7FA6E318-EB75-4986-96F2-9E7250CE82CB}" type="presParOf" srcId="{FAE3D473-E989-4E14-BA47-3BC189F34FA8}" destId="{A6087EBD-2BAD-4A76-80A7-F2DF0019A9DA}" srcOrd="0" destOrd="0" presId="urn:microsoft.com/office/officeart/2005/8/layout/default"/>
    <dgm:cxn modelId="{55694BD0-4A3D-408C-BB28-836D1F94D550}" type="presParOf" srcId="{FAE3D473-E989-4E14-BA47-3BC189F34FA8}" destId="{25AAA9C4-D5ED-4539-AD74-E20FAFC08A83}" srcOrd="1" destOrd="0" presId="urn:microsoft.com/office/officeart/2005/8/layout/default"/>
    <dgm:cxn modelId="{CA422B85-0067-45E1-9C27-DE552081C804}" type="presParOf" srcId="{FAE3D473-E989-4E14-BA47-3BC189F34FA8}" destId="{A82EF001-8848-4D8E-82BB-360B13995FCF}" srcOrd="2" destOrd="0" presId="urn:microsoft.com/office/officeart/2005/8/layout/default"/>
    <dgm:cxn modelId="{36A3F750-BA93-46B4-8964-D99C25181970}" type="presParOf" srcId="{FAE3D473-E989-4E14-BA47-3BC189F34FA8}" destId="{510ACDD6-2223-4EAF-BDC3-F256CCD4F3CA}" srcOrd="3" destOrd="0" presId="urn:microsoft.com/office/officeart/2005/8/layout/default"/>
    <dgm:cxn modelId="{6D02DD3B-1DDC-41C4-AD2F-F7BD48D923BF}" type="presParOf" srcId="{FAE3D473-E989-4E14-BA47-3BC189F34FA8}" destId="{794907CB-F5B1-4F38-82DE-551A4F9675D2}" srcOrd="4" destOrd="0" presId="urn:microsoft.com/office/officeart/2005/8/layout/default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F2659F9-B495-4861-87E2-5499E392DBB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AB484C-F59D-47AF-90D4-C18D0B0CACC8}" type="pres">
      <dgm:prSet presAssocID="{9F2659F9-B495-4861-87E2-5499E392DBB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DAD7578-D4D6-414F-9E6B-FCD2F5B7A88D}" type="presOf" srcId="{9F2659F9-B495-4861-87E2-5499E392DBB9}" destId="{5FAB484C-F59D-47AF-90D4-C18D0B0CACC8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398D4E-E1EC-475C-8489-5B419B336970}">
      <dsp:nvSpPr>
        <dsp:cNvPr id="0" name=""/>
        <dsp:cNvSpPr/>
      </dsp:nvSpPr>
      <dsp:spPr>
        <a:xfrm>
          <a:off x="0" y="-6480"/>
          <a:ext cx="8568952" cy="103691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Общий объем безвозмездных поступлений –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29250,11254 тыс.руб.</a:t>
          </a:r>
          <a:endParaRPr lang="ru-RU" sz="2000" kern="1200" dirty="0"/>
        </a:p>
      </dsp:txBody>
      <dsp:txXfrm>
        <a:off x="0" y="-6480"/>
        <a:ext cx="8568952" cy="1036915"/>
      </dsp:txXfrm>
    </dsp:sp>
    <dsp:sp modelId="{0DDA4669-DE86-4525-9827-5A2DBB2AA151}">
      <dsp:nvSpPr>
        <dsp:cNvPr id="0" name=""/>
        <dsp:cNvSpPr/>
      </dsp:nvSpPr>
      <dsp:spPr>
        <a:xfrm>
          <a:off x="299656" y="1220271"/>
          <a:ext cx="2881053" cy="9623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Дотации –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5119,024  тыс.руб.</a:t>
          </a:r>
          <a:endParaRPr lang="ru-RU" sz="1900" kern="1200" dirty="0"/>
        </a:p>
      </dsp:txBody>
      <dsp:txXfrm>
        <a:off x="299656" y="1220271"/>
        <a:ext cx="2881053" cy="962377"/>
      </dsp:txXfrm>
    </dsp:sp>
    <dsp:sp modelId="{C28BBF4D-17FA-4C31-96C8-027D2AC0A93D}">
      <dsp:nvSpPr>
        <dsp:cNvPr id="0" name=""/>
        <dsp:cNvSpPr/>
      </dsp:nvSpPr>
      <dsp:spPr>
        <a:xfrm>
          <a:off x="3500673" y="1169164"/>
          <a:ext cx="4661852" cy="1593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Иные межбюджетные трансферты – 24131,08854 тыс.руб.</a:t>
          </a:r>
          <a:endParaRPr lang="ru-RU" sz="1900" kern="1200" dirty="0"/>
        </a:p>
      </dsp:txBody>
      <dsp:txXfrm>
        <a:off x="3500673" y="1169164"/>
        <a:ext cx="4661852" cy="1593379"/>
      </dsp:txXfrm>
    </dsp:sp>
    <dsp:sp modelId="{054B8B15-5C66-4EF5-8BD3-F370E2613063}">
      <dsp:nvSpPr>
        <dsp:cNvPr id="0" name=""/>
        <dsp:cNvSpPr/>
      </dsp:nvSpPr>
      <dsp:spPr>
        <a:xfrm flipH="1">
          <a:off x="4104442" y="3182034"/>
          <a:ext cx="360067" cy="267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FE7026-E796-44F6-89AC-70CB9B0E0E53}">
      <dsp:nvSpPr>
        <dsp:cNvPr id="0" name=""/>
        <dsp:cNvSpPr/>
      </dsp:nvSpPr>
      <dsp:spPr>
        <a:xfrm>
          <a:off x="252413" y="3845916"/>
          <a:ext cx="2725084" cy="1362542"/>
        </a:xfrm>
        <a:prstGeom prst="roundRect">
          <a:avLst>
            <a:gd name="adj" fmla="val 10000"/>
          </a:avLst>
        </a:prstGeom>
        <a:noFill/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252413" y="3845916"/>
        <a:ext cx="2725084" cy="1362542"/>
      </dsp:txXfrm>
    </dsp:sp>
    <dsp:sp modelId="{B10B05AE-1E78-41D9-BD52-66E0FB39A244}">
      <dsp:nvSpPr>
        <dsp:cNvPr id="0" name=""/>
        <dsp:cNvSpPr/>
      </dsp:nvSpPr>
      <dsp:spPr>
        <a:xfrm>
          <a:off x="500041" y="1857394"/>
          <a:ext cx="2725084" cy="1362542"/>
        </a:xfrm>
        <a:prstGeom prst="ellipse">
          <a:avLst/>
        </a:prstGeom>
        <a:solidFill>
          <a:schemeClr val="accent5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" pitchFamily="34" charset="0"/>
              <a:cs typeface="Arial" pitchFamily="34" charset="0"/>
            </a:rPr>
            <a:t>Основы разработки проекта бюджета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>
        <a:off x="500041" y="1857394"/>
        <a:ext cx="2725084" cy="1362542"/>
      </dsp:txXfrm>
    </dsp:sp>
    <dsp:sp modelId="{BB2AE441-5EB9-4CCC-BF1E-8E0D14B846A7}">
      <dsp:nvSpPr>
        <dsp:cNvPr id="0" name=""/>
        <dsp:cNvSpPr/>
      </dsp:nvSpPr>
      <dsp:spPr>
        <a:xfrm rot="18754591">
          <a:off x="2817230" y="1589773"/>
          <a:ext cx="2522350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522350" y="20195"/>
              </a:lnTo>
            </a:path>
          </a:pathLst>
        </a:custGeom>
        <a:noFill/>
        <a:ln w="55000" cap="flat" cmpd="thickThin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8754591">
        <a:off x="4015346" y="1546909"/>
        <a:ext cx="126117" cy="126117"/>
      </dsp:txXfrm>
    </dsp:sp>
    <dsp:sp modelId="{F7614368-42A3-4D3C-AEE7-F851294430B7}">
      <dsp:nvSpPr>
        <dsp:cNvPr id="0" name=""/>
        <dsp:cNvSpPr/>
      </dsp:nvSpPr>
      <dsp:spPr>
        <a:xfrm>
          <a:off x="4931683" y="0"/>
          <a:ext cx="2725084" cy="1362542"/>
        </a:xfrm>
        <a:prstGeom prst="ellips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  <a:sp3d extrusionH="28000" prstMaterial="matte"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Требование Бюджетного кодекса Российской Федерации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</dsp:txBody>
      <dsp:txXfrm>
        <a:off x="4931683" y="0"/>
        <a:ext cx="2725084" cy="1362542"/>
      </dsp:txXfrm>
    </dsp:sp>
    <dsp:sp modelId="{0D733C02-89D7-4C79-A1C2-9C40128C8D48}">
      <dsp:nvSpPr>
        <dsp:cNvPr id="0" name=""/>
        <dsp:cNvSpPr/>
      </dsp:nvSpPr>
      <dsp:spPr>
        <a:xfrm rot="21231155">
          <a:off x="3219372" y="2411313"/>
          <a:ext cx="2001310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001310" y="20195"/>
              </a:lnTo>
            </a:path>
          </a:pathLst>
        </a:custGeom>
        <a:noFill/>
        <a:ln w="55000" cap="flat" cmpd="thickThin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231155">
        <a:off x="4169995" y="2381476"/>
        <a:ext cx="100065" cy="100065"/>
      </dsp:txXfrm>
    </dsp:sp>
    <dsp:sp modelId="{FD5A43CD-DA18-4F90-8041-F49A0F2DB180}">
      <dsp:nvSpPr>
        <dsp:cNvPr id="0" name=""/>
        <dsp:cNvSpPr/>
      </dsp:nvSpPr>
      <dsp:spPr>
        <a:xfrm>
          <a:off x="5214929" y="1643080"/>
          <a:ext cx="2725084" cy="1362542"/>
        </a:xfrm>
        <a:prstGeom prst="ellips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  <a:sp3d extrusionH="28000" prstMaterial="matte"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Проект закона Тульской области на 2023</a:t>
          </a:r>
          <a:r>
            <a:rPr lang="en-US" sz="12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год и на плановый период 2024 и </a:t>
          </a:r>
          <a:r>
            <a:rPr lang="ru-RU" sz="1200" b="1" i="1" kern="1200" dirty="0" smtClean="0">
              <a:latin typeface="Arial" pitchFamily="34" charset="0"/>
              <a:cs typeface="Arial" pitchFamily="34" charset="0"/>
            </a:rPr>
            <a:t>2025</a:t>
          </a:r>
          <a:r>
            <a:rPr lang="en-US" sz="1200" b="1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годов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5214929" y="1643080"/>
        <a:ext cx="2725084" cy="1362542"/>
      </dsp:txXfrm>
    </dsp:sp>
    <dsp:sp modelId="{5007B7C8-3503-4223-9F57-6709A23FE8AD}">
      <dsp:nvSpPr>
        <dsp:cNvPr id="0" name=""/>
        <dsp:cNvSpPr/>
      </dsp:nvSpPr>
      <dsp:spPr>
        <a:xfrm rot="1942262">
          <a:off x="3039007" y="3159703"/>
          <a:ext cx="2395342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2395342" y="20195"/>
              </a:lnTo>
            </a:path>
          </a:pathLst>
        </a:custGeom>
        <a:noFill/>
        <a:ln w="55000" cap="flat" cmpd="thickThin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942262">
        <a:off x="4176794" y="3120015"/>
        <a:ext cx="119767" cy="119767"/>
      </dsp:txXfrm>
    </dsp:sp>
    <dsp:sp modelId="{67369674-C7F1-4144-87F7-5C2D6BB7BEF8}">
      <dsp:nvSpPr>
        <dsp:cNvPr id="0" name=""/>
        <dsp:cNvSpPr/>
      </dsp:nvSpPr>
      <dsp:spPr>
        <a:xfrm>
          <a:off x="5248229" y="3139860"/>
          <a:ext cx="2725084" cy="1362542"/>
        </a:xfrm>
        <a:prstGeom prst="ellips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  <a:sp3d extrusionH="28000" prstMaterial="matte"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latin typeface="Arial" pitchFamily="34" charset="0"/>
              <a:cs typeface="Arial" pitchFamily="34" charset="0"/>
            </a:rPr>
            <a:t>Показатели прогноза социально-экономического развития МО г. Ясногорск Ясногорского района на 2023</a:t>
          </a:r>
          <a:r>
            <a:rPr lang="en-US" sz="9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900" b="1" kern="1200" dirty="0" smtClean="0">
              <a:latin typeface="Arial" pitchFamily="34" charset="0"/>
              <a:cs typeface="Arial" pitchFamily="34" charset="0"/>
            </a:rPr>
            <a:t> год и плановый период 2024 и 2025 годов</a:t>
          </a:r>
          <a:endParaRPr lang="ru-RU" sz="900" b="1" kern="1200" dirty="0">
            <a:latin typeface="Arial" pitchFamily="34" charset="0"/>
            <a:cs typeface="Arial" pitchFamily="34" charset="0"/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5248229" y="3139860"/>
        <a:ext cx="2725084" cy="1362542"/>
      </dsp:txXfrm>
    </dsp:sp>
    <dsp:sp modelId="{21B3C656-D63F-479A-92A0-278338A31EE2}">
      <dsp:nvSpPr>
        <dsp:cNvPr id="0" name=""/>
        <dsp:cNvSpPr/>
      </dsp:nvSpPr>
      <dsp:spPr>
        <a:xfrm rot="3236134">
          <a:off x="2500047" y="3943499"/>
          <a:ext cx="3525747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3525747" y="20195"/>
              </a:lnTo>
            </a:path>
          </a:pathLst>
        </a:custGeom>
        <a:noFill/>
        <a:ln w="55000" cap="flat" cmpd="thickThin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3236134">
        <a:off x="4174777" y="3875550"/>
        <a:ext cx="176287" cy="176287"/>
      </dsp:txXfrm>
    </dsp:sp>
    <dsp:sp modelId="{71448F93-F034-47AF-823D-D85BA3405317}">
      <dsp:nvSpPr>
        <dsp:cNvPr id="0" name=""/>
        <dsp:cNvSpPr/>
      </dsp:nvSpPr>
      <dsp:spPr>
        <a:xfrm>
          <a:off x="5300714" y="4707452"/>
          <a:ext cx="2725084" cy="1362542"/>
        </a:xfrm>
        <a:prstGeom prst="ellips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  <a:sp3d extrusionH="28000" prstMaterial="matte"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Требования нормативных актов РФ и Тульской области вступающие в силу с 1 января 2023 года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300714" y="4707452"/>
        <a:ext cx="2725084" cy="136254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6BFE7D-F548-4924-AC73-CE74A9179460}">
      <dsp:nvSpPr>
        <dsp:cNvPr id="0" name=""/>
        <dsp:cNvSpPr/>
      </dsp:nvSpPr>
      <dsp:spPr>
        <a:xfrm>
          <a:off x="0" y="0"/>
          <a:ext cx="8712968" cy="108012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Доходы бюджета – 94250,9тыс.руб.</a:t>
          </a:r>
          <a:endParaRPr lang="ru-RU" sz="2400" kern="1200" dirty="0"/>
        </a:p>
      </dsp:txBody>
      <dsp:txXfrm>
        <a:off x="0" y="0"/>
        <a:ext cx="8712968" cy="1080120"/>
      </dsp:txXfrm>
    </dsp:sp>
    <dsp:sp modelId="{4916B2B1-5CC3-4718-AD3E-82ADD25F101C}">
      <dsp:nvSpPr>
        <dsp:cNvPr id="0" name=""/>
        <dsp:cNvSpPr/>
      </dsp:nvSpPr>
      <dsp:spPr>
        <a:xfrm>
          <a:off x="0" y="1080120"/>
          <a:ext cx="2999337" cy="2268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dirty="0" smtClean="0">
              <a:latin typeface="+mn-lt"/>
            </a:rPr>
            <a:t>Налоговые</a:t>
          </a:r>
          <a:r>
            <a:rPr lang="ru-RU" sz="2200" kern="1200" dirty="0" smtClean="0">
              <a:latin typeface="+mn-lt"/>
            </a:rPr>
            <a:t> доходы </a:t>
          </a:r>
        </a:p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kern="1200" dirty="0" smtClean="0">
              <a:latin typeface="+mn-lt"/>
            </a:rPr>
            <a:t>  – 59969,3 тыс.руб. или 63,6 % общего объема доходов</a:t>
          </a:r>
          <a:endParaRPr lang="ru-RU" sz="2200" kern="1200" dirty="0">
            <a:latin typeface="+mn-lt"/>
          </a:endParaRPr>
        </a:p>
      </dsp:txBody>
      <dsp:txXfrm>
        <a:off x="0" y="1080120"/>
        <a:ext cx="2999337" cy="2268252"/>
      </dsp:txXfrm>
    </dsp:sp>
    <dsp:sp modelId="{1621A09E-8408-4478-9FD2-9FDD610FD09A}">
      <dsp:nvSpPr>
        <dsp:cNvPr id="0" name=""/>
        <dsp:cNvSpPr/>
      </dsp:nvSpPr>
      <dsp:spPr>
        <a:xfrm>
          <a:off x="3003168" y="1080120"/>
          <a:ext cx="2999337" cy="2268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dirty="0" smtClean="0"/>
            <a:t>Неналоговые доходы</a:t>
          </a:r>
        </a:p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kern="1200" baseline="0" dirty="0" smtClean="0"/>
            <a:t> – </a:t>
          </a:r>
          <a:r>
            <a:rPr lang="en-US" sz="2200" kern="1200" baseline="0" dirty="0" smtClean="0"/>
            <a:t>5031</a:t>
          </a:r>
          <a:r>
            <a:rPr lang="ru-RU" sz="2200" kern="1200" baseline="0" dirty="0" smtClean="0"/>
            <a:t>,</a:t>
          </a:r>
          <a:r>
            <a:rPr lang="en-US" sz="2200" kern="1200" baseline="0" dirty="0" smtClean="0"/>
            <a:t>5</a:t>
          </a:r>
          <a:r>
            <a:rPr lang="ru-RU" sz="2200" kern="1200" baseline="0" dirty="0" smtClean="0"/>
            <a:t> тыс.руб. или 5,4 % общего объема доходов</a:t>
          </a:r>
          <a:endParaRPr lang="ru-RU" sz="2200" kern="1200" baseline="0" dirty="0"/>
        </a:p>
      </dsp:txBody>
      <dsp:txXfrm>
        <a:off x="3003168" y="1080120"/>
        <a:ext cx="2999337" cy="2268252"/>
      </dsp:txXfrm>
    </dsp:sp>
    <dsp:sp modelId="{68D4A9A3-F25A-4498-80F2-D7D149BFD603}">
      <dsp:nvSpPr>
        <dsp:cNvPr id="0" name=""/>
        <dsp:cNvSpPr/>
      </dsp:nvSpPr>
      <dsp:spPr>
        <a:xfrm>
          <a:off x="6002505" y="1080120"/>
          <a:ext cx="2706631" cy="2268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kern="1200" dirty="0" smtClean="0"/>
            <a:t>Безвозмездные </a:t>
          </a:r>
          <a:r>
            <a:rPr lang="ru-RU" sz="2200" kern="1200" baseline="0" dirty="0" smtClean="0"/>
            <a:t>поступления</a:t>
          </a:r>
          <a:r>
            <a:rPr lang="ru-RU" sz="2200" kern="1200" dirty="0" smtClean="0"/>
            <a:t> </a:t>
          </a:r>
        </a:p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kern="1200" dirty="0" smtClean="0"/>
            <a:t>– 29250,11254 </a:t>
          </a:r>
          <a:r>
            <a:rPr lang="ru-RU" sz="2200" kern="1200" baseline="0" dirty="0" smtClean="0"/>
            <a:t>тыс.руб</a:t>
          </a:r>
          <a:r>
            <a:rPr lang="ru-RU" sz="2200" kern="1200" dirty="0" smtClean="0"/>
            <a:t>. или 31,0 % общего объема доходов</a:t>
          </a:r>
          <a:endParaRPr lang="ru-RU" sz="2200" kern="1200" dirty="0"/>
        </a:p>
      </dsp:txBody>
      <dsp:txXfrm>
        <a:off x="6002505" y="1080120"/>
        <a:ext cx="2706631" cy="2268252"/>
      </dsp:txXfrm>
    </dsp:sp>
    <dsp:sp modelId="{609F5B32-88CB-4903-9946-E93E5A686490}">
      <dsp:nvSpPr>
        <dsp:cNvPr id="0" name=""/>
        <dsp:cNvSpPr/>
      </dsp:nvSpPr>
      <dsp:spPr>
        <a:xfrm>
          <a:off x="0" y="2880320"/>
          <a:ext cx="8712968" cy="2520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087EBD-2BAD-4A76-80A7-F2DF0019A9DA}">
      <dsp:nvSpPr>
        <dsp:cNvPr id="0" name=""/>
        <dsp:cNvSpPr/>
      </dsp:nvSpPr>
      <dsp:spPr>
        <a:xfrm>
          <a:off x="432048" y="955743"/>
          <a:ext cx="3914953" cy="20709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ДОТАЦИИ-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межбюджетные трансферты, предоставляемые на безвозмездной и безвозвратной  основе без установления направлений и (или) условий их использования</a:t>
          </a:r>
          <a:endParaRPr lang="ru-RU" sz="1400" kern="1200" dirty="0"/>
        </a:p>
      </dsp:txBody>
      <dsp:txXfrm>
        <a:off x="432048" y="955743"/>
        <a:ext cx="3914953" cy="2070949"/>
      </dsp:txXfrm>
    </dsp:sp>
    <dsp:sp modelId="{A82EF001-8848-4D8E-82BB-360B13995FCF}">
      <dsp:nvSpPr>
        <dsp:cNvPr id="0" name=""/>
        <dsp:cNvSpPr/>
      </dsp:nvSpPr>
      <dsp:spPr>
        <a:xfrm>
          <a:off x="1944213" y="72003"/>
          <a:ext cx="4556710" cy="7325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ФОРМА МЕЖБЮДЖЕТНЫХ ТРАНСФЕРТОВ</a:t>
          </a:r>
          <a:endParaRPr lang="ru-RU" sz="1400" kern="1200" dirty="0"/>
        </a:p>
      </dsp:txBody>
      <dsp:txXfrm>
        <a:off x="1944213" y="72003"/>
        <a:ext cx="4556710" cy="732535"/>
      </dsp:txXfrm>
    </dsp:sp>
    <dsp:sp modelId="{794907CB-F5B1-4F38-82DE-551A4F9675D2}">
      <dsp:nvSpPr>
        <dsp:cNvPr id="0" name=""/>
        <dsp:cNvSpPr/>
      </dsp:nvSpPr>
      <dsp:spPr>
        <a:xfrm>
          <a:off x="4536500" y="955739"/>
          <a:ext cx="3843386" cy="20685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ИНЫЕ МЕЖБЮДЖЕТНЫЕ ТРАНСФЕРТЫ –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/>
            <a:t>средства, предоставляемые одним бюджетом бюджетной системы Российской Федерации другому бюджету бюджетной системы Российской Федерации</a:t>
          </a:r>
          <a:r>
            <a:rPr lang="ru-RU" sz="1400" kern="1200" dirty="0" smtClean="0"/>
            <a:t/>
          </a:r>
          <a:br>
            <a:rPr lang="ru-RU" sz="1400" kern="1200" dirty="0" smtClean="0"/>
          </a:br>
          <a:endParaRPr lang="ru-RU" sz="1400" kern="1200" dirty="0" smtClean="0"/>
        </a:p>
      </dsp:txBody>
      <dsp:txXfrm>
        <a:off x="4536500" y="955739"/>
        <a:ext cx="3843386" cy="206859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E1FBD-1242-4B19-B0B0-7E5FAAA7E178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E0CD9-D55F-498C-A15C-EBCAF3558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E0CD9-D55F-498C-A15C-EBCAF35589B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E0CD9-D55F-498C-A15C-EBCAF35589B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E0CD9-D55F-498C-A15C-EBCAF35589B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E0CD9-D55F-498C-A15C-EBCAF35589B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E0CD9-D55F-498C-A15C-EBCAF35589B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B30D4D8-16FD-44EA-936D-10EFD037C5DE}" type="datetimeFigureOut">
              <a:rPr lang="ru-RU" smtClean="0"/>
              <a:pPr/>
              <a:t>21.01.2025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78597C1-E900-4C32-AB55-9BC8A149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13" Type="http://schemas.openxmlformats.org/officeDocument/2006/relationships/diagramLayout" Target="../diagrams/layout14.xml"/><Relationship Id="rId18" Type="http://schemas.microsoft.com/office/2007/relationships/diagramDrawing" Target="../diagrams/drawing14.xml"/><Relationship Id="rId3" Type="http://schemas.openxmlformats.org/officeDocument/2006/relationships/diagramLayout" Target="../diagrams/layout12.xml"/><Relationship Id="rId7" Type="http://schemas.openxmlformats.org/officeDocument/2006/relationships/diagramLayout" Target="../diagrams/layout13.xml"/><Relationship Id="rId12" Type="http://schemas.openxmlformats.org/officeDocument/2006/relationships/diagramData" Target="../diagrams/data14.xml"/><Relationship Id="rId2" Type="http://schemas.openxmlformats.org/officeDocument/2006/relationships/diagramData" Target="../diagrams/data12.xml"/><Relationship Id="rId20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3.xml"/><Relationship Id="rId11" Type="http://schemas.openxmlformats.org/officeDocument/2006/relationships/image" Target="../media/image7.jpeg"/><Relationship Id="rId5" Type="http://schemas.openxmlformats.org/officeDocument/2006/relationships/diagramColors" Target="../diagrams/colors12.xml"/><Relationship Id="rId15" Type="http://schemas.openxmlformats.org/officeDocument/2006/relationships/diagramColors" Target="../diagrams/colors14.xml"/><Relationship Id="rId10" Type="http://schemas.openxmlformats.org/officeDocument/2006/relationships/image" Target="../media/image3.jpeg"/><Relationship Id="rId19" Type="http://schemas.microsoft.com/office/2007/relationships/diagramDrawing" Target="../diagrams/drawing12.xml"/><Relationship Id="rId4" Type="http://schemas.openxmlformats.org/officeDocument/2006/relationships/diagramQuickStyle" Target="../diagrams/quickStyle12.xml"/><Relationship Id="rId9" Type="http://schemas.openxmlformats.org/officeDocument/2006/relationships/diagramColors" Target="../diagrams/colors13.xml"/><Relationship Id="rId14" Type="http://schemas.openxmlformats.org/officeDocument/2006/relationships/diagramQuickStyle" Target="../diagrams/quickStyle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6.xml"/><Relationship Id="rId13" Type="http://schemas.microsoft.com/office/2007/relationships/diagramDrawing" Target="../diagrams/drawing16.xml"/><Relationship Id="rId3" Type="http://schemas.openxmlformats.org/officeDocument/2006/relationships/diagramLayout" Target="../diagrams/layout15.xml"/><Relationship Id="rId7" Type="http://schemas.openxmlformats.org/officeDocument/2006/relationships/diagramLayout" Target="../diagrams/layout16.xml"/><Relationship Id="rId12" Type="http://schemas.microsoft.com/office/2007/relationships/diagramDrawing" Target="../diagrams/drawing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6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5.xml"/><Relationship Id="rId10" Type="http://schemas.openxmlformats.org/officeDocument/2006/relationships/image" Target="../media/image3.jpeg"/><Relationship Id="rId4" Type="http://schemas.openxmlformats.org/officeDocument/2006/relationships/diagramQuickStyle" Target="../diagrams/quickStyle15.xml"/><Relationship Id="rId9" Type="http://schemas.openxmlformats.org/officeDocument/2006/relationships/diagramColors" Target="../diagrams/colors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jpeg"/><Relationship Id="rId7" Type="http://schemas.openxmlformats.org/officeDocument/2006/relationships/diagramColors" Target="../diagrams/colors1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Relationship Id="rId9" Type="http://schemas.microsoft.com/office/2007/relationships/diagramDrawing" Target="../diagrams/drawing1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8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8.xml"/><Relationship Id="rId5" Type="http://schemas.openxmlformats.org/officeDocument/2006/relationships/diagramData" Target="../diagrams/data18.xml"/><Relationship Id="rId4" Type="http://schemas.openxmlformats.org/officeDocument/2006/relationships/image" Target="../media/image11.jpeg"/><Relationship Id="rId9" Type="http://schemas.microsoft.com/office/2007/relationships/diagramDrawing" Target="../diagrams/drawing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19.xm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10" Type="http://schemas.microsoft.com/office/2007/relationships/diagramDrawing" Target="../diagrams/drawing19.xml"/><Relationship Id="rId4" Type="http://schemas.openxmlformats.org/officeDocument/2006/relationships/diagramLayout" Target="../diagrams/layout19.xml"/><Relationship Id="rId9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0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20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0.xml"/><Relationship Id="rId5" Type="http://schemas.openxmlformats.org/officeDocument/2006/relationships/diagramData" Target="../diagrams/data20.xml"/><Relationship Id="rId4" Type="http://schemas.openxmlformats.org/officeDocument/2006/relationships/image" Target="../media/image14.jpeg"/><Relationship Id="rId9" Type="http://schemas.microsoft.com/office/2007/relationships/diagramDrawing" Target="../diagrams/drawing2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1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2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1.xml"/><Relationship Id="rId5" Type="http://schemas.openxmlformats.org/officeDocument/2006/relationships/diagramData" Target="../diagrams/data21.xml"/><Relationship Id="rId10" Type="http://schemas.microsoft.com/office/2007/relationships/diagramDrawing" Target="../diagrams/drawing21.xml"/><Relationship Id="rId4" Type="http://schemas.openxmlformats.org/officeDocument/2006/relationships/image" Target="../media/image3.jpeg"/><Relationship Id="rId9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18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13" Type="http://schemas.openxmlformats.org/officeDocument/2006/relationships/diagramQuickStyle" Target="../diagrams/quickStyle6.xml"/><Relationship Id="rId18" Type="http://schemas.openxmlformats.org/officeDocument/2006/relationships/diagramColors" Target="../diagrams/colors7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5.xml"/><Relationship Id="rId7" Type="http://schemas.openxmlformats.org/officeDocument/2006/relationships/diagramLayout" Target="../diagrams/layout5.xml"/><Relationship Id="rId12" Type="http://schemas.openxmlformats.org/officeDocument/2006/relationships/diagramLayout" Target="../diagrams/layout6.xml"/><Relationship Id="rId17" Type="http://schemas.openxmlformats.org/officeDocument/2006/relationships/diagramQuickStyle" Target="../diagrams/quickStyle7.xml"/><Relationship Id="rId2" Type="http://schemas.openxmlformats.org/officeDocument/2006/relationships/diagramData" Target="../diagrams/data4.xml"/><Relationship Id="rId16" Type="http://schemas.openxmlformats.org/officeDocument/2006/relationships/diagramLayout" Target="../diagrams/layout7.xml"/><Relationship Id="rId20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11" Type="http://schemas.openxmlformats.org/officeDocument/2006/relationships/diagramData" Target="../diagrams/data6.xml"/><Relationship Id="rId5" Type="http://schemas.openxmlformats.org/officeDocument/2006/relationships/diagramColors" Target="../diagrams/colors4.xml"/><Relationship Id="rId15" Type="http://schemas.openxmlformats.org/officeDocument/2006/relationships/diagramData" Target="../diagrams/data7.xml"/><Relationship Id="rId10" Type="http://schemas.openxmlformats.org/officeDocument/2006/relationships/image" Target="../media/image3.jpeg"/><Relationship Id="rId19" Type="http://schemas.microsoft.com/office/2007/relationships/diagramDrawing" Target="../diagrams/drawing6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Relationship Id="rId14" Type="http://schemas.openxmlformats.org/officeDocument/2006/relationships/diagramColors" Target="../diagrams/colors6.xml"/><Relationship Id="rId22" Type="http://schemas.microsoft.com/office/2007/relationships/diagramDrawing" Target="../diagrams/drawing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6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microsoft.com/office/2007/relationships/diagramDrawing" Target="../diagrams/drawin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18" Type="http://schemas.microsoft.com/office/2007/relationships/diagramDrawing" Target="../diagrams/drawing11.xml"/><Relationship Id="rId3" Type="http://schemas.openxmlformats.org/officeDocument/2006/relationships/diagramData" Target="../diagrams/data9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2" Type="http://schemas.openxmlformats.org/officeDocument/2006/relationships/notesSlide" Target="../notesSlides/notesSlide1.xml"/><Relationship Id="rId20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3.jpeg"/><Relationship Id="rId5" Type="http://schemas.openxmlformats.org/officeDocument/2006/relationships/diagramQuickStyle" Target="../diagrams/quickStyle9.xml"/><Relationship Id="rId15" Type="http://schemas.openxmlformats.org/officeDocument/2006/relationships/diagramColors" Target="../diagrams/colors11.xml"/><Relationship Id="rId10" Type="http://schemas.openxmlformats.org/officeDocument/2006/relationships/diagramColors" Target="../diagrams/colors10.xml"/><Relationship Id="rId19" Type="http://schemas.microsoft.com/office/2007/relationships/diagramDrawing" Target="../diagrams/drawing9.xml"/><Relationship Id="rId4" Type="http://schemas.openxmlformats.org/officeDocument/2006/relationships/diagramLayout" Target="../diagrams/layout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inupr8\Desktop\Fonds-mondiaux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785926"/>
            <a:ext cx="9144000" cy="4901002"/>
          </a:xfrm>
          <a:prstGeom prst="rect">
            <a:avLst/>
          </a:prstGeom>
          <a:noFill/>
        </p:spPr>
      </p:pic>
      <p:pic>
        <p:nvPicPr>
          <p:cNvPr id="5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429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2228672"/>
            <a:ext cx="79296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Бюджет для граждан </a:t>
            </a:r>
          </a:p>
          <a:p>
            <a:pPr algn="ctr"/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бюджету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муниципального образования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город Ясногорск Ясногорского района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2025 год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плановый период 2026 и 2027 годов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299765"/>
          <a:ext cx="7748934" cy="4769716"/>
        </p:xfrm>
        <a:graphic>
          <a:graphicData uri="http://schemas.openxmlformats.org/drawingml/2006/table">
            <a:tbl>
              <a:tblPr/>
              <a:tblGrid>
                <a:gridCol w="3589383"/>
                <a:gridCol w="1087717"/>
                <a:gridCol w="1071570"/>
                <a:gridCol w="1071570"/>
                <a:gridCol w="928694"/>
              </a:tblGrid>
              <a:tr h="8269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Calibri"/>
                          <a:cs typeface="Times New Roman"/>
                        </a:rPr>
                        <a:t>Наименование  доходов </a:t>
                      </a:r>
                      <a:r>
                        <a:rPr lang="ru-RU" sz="1200" i="1" dirty="0">
                          <a:latin typeface="Arial"/>
                          <a:ea typeface="Calibri"/>
                          <a:cs typeface="Times New Roman"/>
                        </a:rPr>
                        <a:t>бюджета</a:t>
                      </a:r>
                      <a:endParaRPr lang="ru-RU" sz="12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Оценка на </a:t>
                      </a:r>
                      <a:r>
                        <a:rPr lang="ru-RU" sz="1200" b="1" dirty="0" smtClean="0">
                          <a:latin typeface="Arial"/>
                          <a:ea typeface="Calibri"/>
                          <a:cs typeface="Times New Roman"/>
                        </a:rPr>
                        <a:t>2024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год, в тыс.руб.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Прогноз на </a:t>
                      </a:r>
                      <a:r>
                        <a:rPr lang="ru-RU" sz="1200" b="1" dirty="0" smtClean="0">
                          <a:latin typeface="Arial"/>
                          <a:ea typeface="Calibri"/>
                          <a:cs typeface="Times New Roman"/>
                        </a:rPr>
                        <a:t>2025 </a:t>
                      </a: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год, в тыс.руб.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Прогноз на </a:t>
                      </a:r>
                      <a:r>
                        <a:rPr lang="ru-RU" sz="1200" b="1" dirty="0" smtClean="0">
                          <a:latin typeface="Arial"/>
                          <a:ea typeface="Calibri"/>
                          <a:cs typeface="Times New Roman"/>
                        </a:rPr>
                        <a:t>2026 </a:t>
                      </a: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год, в тыс.руб.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Прогноз на </a:t>
                      </a:r>
                      <a:r>
                        <a:rPr lang="ru-RU" sz="1200" b="1" dirty="0" smtClean="0">
                          <a:latin typeface="Arial"/>
                          <a:ea typeface="Calibri"/>
                          <a:cs typeface="Times New Roman"/>
                        </a:rPr>
                        <a:t>2027 год</a:t>
                      </a: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, в тыс.руб.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Налоговые и неналоговые доходы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84108,6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88719,7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93548,6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97565,9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Calibri"/>
                          <a:cs typeface="Times New Roman"/>
                        </a:rPr>
                        <a:t>Налоги на прибыль, доходы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50128,5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54745,9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59123,3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62675,5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Calibri"/>
                          <a:cs typeface="Times New Roman"/>
                        </a:rPr>
                        <a:t>Налоги на совокупный доход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2,0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2,0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2,1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2,1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Calibri"/>
                          <a:cs typeface="Times New Roman"/>
                        </a:rPr>
                        <a:t>Налоги на имущество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29714,4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30152,4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30603,8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31069,0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Calibri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2175,0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2392,5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2392,5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2392,5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9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Calibri"/>
                          <a:cs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144,0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144,0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144,0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144,0</a:t>
                      </a: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/>
                          <a:ea typeface="Calibri"/>
                          <a:cs typeface="Times New Roman"/>
                        </a:rPr>
                        <a:t>Доходы от продажи материальных и нематериальных активов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1943,7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1282,9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1282,9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1282,8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Прочие неналоговые</a:t>
                      </a:r>
                      <a:r>
                        <a:rPr lang="ru-RU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доходы</a:t>
                      </a:r>
                      <a:endParaRPr lang="ru-RU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1,0</a:t>
                      </a: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Безвозмездные поступления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98126,0</a:t>
                      </a: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39384,6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38879,4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39123,2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3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/>
                          <a:ea typeface="Calibri"/>
                          <a:cs typeface="Times New Roman"/>
                        </a:rPr>
                        <a:t>ВСЕГО </a:t>
                      </a: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ДОХОДОВ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182234,6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128104,3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132428,0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136689,1</a:t>
                      </a:r>
                      <a:endParaRPr lang="ru-RU" sz="1200" b="1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50613" marR="50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36712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84347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Доходная часть бюджета муниципального образования город Ясногорск Ясногорского района на 2025 год и плановый период 2026 и 2027 годов в сравнении с 2024 годом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395536" y="1844824"/>
          <a:ext cx="8143933" cy="4212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891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836712"/>
            <a:ext cx="8136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Налог на доходы физических лиц </a:t>
            </a:r>
          </a:p>
          <a:p>
            <a:pPr algn="ctr"/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муниципального образования  город Ясногорск Ясногорского района  </a:t>
            </a:r>
          </a:p>
          <a:p>
            <a:pPr algn="ctr"/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на 2025 год и на плановый период 20</a:t>
            </a:r>
            <a:r>
              <a:rPr lang="en-US" sz="160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2</a:t>
            </a:r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6 и 2027 годов</a:t>
            </a:r>
            <a:r>
              <a:rPr lang="en-US" sz="160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 (</a:t>
            </a:r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млн. руб.)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Ясногорский_рн_Фриз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16813" y="2571744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908720"/>
            <a:ext cx="878687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Налоги на имущество </a:t>
            </a:r>
          </a:p>
          <a:p>
            <a:pPr algn="ctr"/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муниципального образования  город Ясногорск Ясногорского района</a:t>
            </a:r>
          </a:p>
          <a:p>
            <a:pPr algn="ctr"/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 2025 год и на плановый период 20</a:t>
            </a:r>
            <a:r>
              <a:rPr lang="en-US" sz="16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 и 2027 годов</a:t>
            </a:r>
            <a:r>
              <a:rPr lang="en-US" sz="16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(</a:t>
            </a:r>
            <a:r>
              <a:rPr lang="ru-RU" sz="16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тыс. руб.)</a:t>
            </a:r>
            <a:endParaRPr lang="ru-RU" sz="160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64294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57694"/>
            <a:ext cx="6572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395536" y="1340768"/>
          <a:ext cx="8748464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89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4348" y="3000372"/>
          <a:ext cx="7024715" cy="434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одержимое 4"/>
          <p:cNvGraphicFramePr>
            <a:graphicFrameLocks/>
          </p:cNvGraphicFramePr>
          <p:nvPr/>
        </p:nvGraphicFramePr>
        <p:xfrm>
          <a:off x="971600" y="2132856"/>
          <a:ext cx="7024715" cy="3926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9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036496" cy="836712"/>
          </a:xfrm>
          <a:prstGeom prst="rect">
            <a:avLst/>
          </a:prstGeom>
          <a:noFill/>
        </p:spPr>
      </p:pic>
      <p:pic>
        <p:nvPicPr>
          <p:cNvPr id="1026" name="Picture 2" descr="C:\Users\finupr8\Desktop\s120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43240" y="5143512"/>
            <a:ext cx="3600400" cy="1412776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95536" y="857233"/>
            <a:ext cx="8280920" cy="987591"/>
          </a:xfrm>
          <a:prstGeom prst="rect">
            <a:avLst/>
          </a:prstGeom>
        </p:spPr>
        <p:txBody>
          <a:bodyPr vert="horz" rtlCol="0" anchor="ctr">
            <a:normAutofit fontScale="85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Структура безвозмездных поступлений  от других  бюджетов муниципального образования город Ясногорск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Ясногорского района на 2025 год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107504" y="1916832"/>
          <a:ext cx="8568952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340768"/>
          <a:ext cx="91440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3"/>
            <a:ext cx="7479874" cy="5555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>Основные мероприятия по мобилизации доходов бюджета муниципального образования  город Ясногорск Ясногорского района</a:t>
            </a:r>
            <a:endParaRPr lang="ru-RU" sz="1600" dirty="0"/>
          </a:p>
        </p:txBody>
      </p:sp>
      <p:graphicFrame>
        <p:nvGraphicFramePr>
          <p:cNvPr id="7" name="Содержимое 4"/>
          <p:cNvGraphicFramePr>
            <a:graphicFrameLocks/>
          </p:cNvGraphicFramePr>
          <p:nvPr/>
        </p:nvGraphicFramePr>
        <p:xfrm>
          <a:off x="539552" y="1772816"/>
          <a:ext cx="828092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9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036496" cy="836712"/>
          </a:xfrm>
          <a:prstGeom prst="rect">
            <a:avLst/>
          </a:prstGeom>
          <a:noFill/>
        </p:spPr>
      </p:pic>
      <p:pic>
        <p:nvPicPr>
          <p:cNvPr id="2050" name="Picture 2" descr="C:\Users\finupr8\Desktop\s1200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79912" y="2708920"/>
            <a:ext cx="1512168" cy="1174543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251520" y="1556792"/>
            <a:ext cx="4248472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+mj-lt"/>
              </a:rPr>
              <a:t>Работа с организациями и индивидуальными предпринимателями выплачивающими заработную плату работникам ниже прожиточного минимума</a:t>
            </a:r>
            <a:endParaRPr lang="ru-RU" sz="1400" dirty="0">
              <a:latin typeface="+mj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79512" y="3284984"/>
            <a:ext cx="3672408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+mj-lt"/>
              </a:rPr>
              <a:t>Работа с руководителями (собственниками убыточных организаций в целях  выработки рекомендаций по переходу этих предприятий в категорию безубыточных</a:t>
            </a:r>
            <a:endParaRPr lang="ru-RU" sz="1400" dirty="0">
              <a:latin typeface="+mj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0" y="4941168"/>
            <a:ext cx="3563888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+mj-lt"/>
              </a:rPr>
              <a:t>Проведение мероприятий, направленных на снижение недоимки по налоговым платежам</a:t>
            </a:r>
            <a:endParaRPr lang="ru-RU" sz="1400" dirty="0">
              <a:latin typeface="+mj-lt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851920" y="5589240"/>
            <a:ext cx="2736304" cy="126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+mj-lt"/>
              </a:rPr>
              <a:t>Организация работ по информированию граждан о сроках уплаты налогов</a:t>
            </a:r>
            <a:endParaRPr lang="ru-RU" sz="1400" dirty="0">
              <a:latin typeface="+mj-lt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716016" y="3429000"/>
            <a:ext cx="4427984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+mj-lt"/>
              </a:rPr>
              <a:t>Работа с администраторами доходов бюджета,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 </a:t>
            </a:r>
            <a:r>
              <a:rPr lang="ru-RU" sz="1400" dirty="0" err="1" smtClean="0">
                <a:latin typeface="+mj-lt"/>
              </a:rPr>
              <a:t>администрируемым</a:t>
            </a:r>
            <a:endParaRPr lang="ru-RU" sz="1400" dirty="0" smtClean="0">
              <a:latin typeface="+mj-lt"/>
            </a:endParaRPr>
          </a:p>
          <a:p>
            <a:pPr algn="ctr"/>
            <a:r>
              <a:rPr lang="ru-RU" sz="1400" dirty="0" smtClean="0">
                <a:latin typeface="+mj-lt"/>
              </a:rPr>
              <a:t>платежам</a:t>
            </a:r>
            <a:endParaRPr lang="ru-RU" sz="1400" dirty="0">
              <a:latin typeface="+mj-lt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788024" y="1412776"/>
            <a:ext cx="4355976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+mj-lt"/>
              </a:rPr>
              <a:t>Работа по выявлению неучтенных объектов недвижимости и земельных участков, используемых без оформления прав на них, работа с гражданами по вопросу регистрации права собственности на эти объекты</a:t>
            </a:r>
            <a:endParaRPr lang="ru-RU" sz="1400" dirty="0"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36712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95536" y="785610"/>
            <a:ext cx="81439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600" b="1" dirty="0" smtClean="0"/>
              <a:t>Основные параметры проекта бюджета муниципального образования  город</a:t>
            </a:r>
          </a:p>
          <a:p>
            <a:pPr algn="ctr"/>
            <a:r>
              <a:rPr lang="ru-RU" sz="1600" b="1" dirty="0" smtClean="0"/>
              <a:t> Ясногорск Ясногорского района на 2025 год и плановый период </a:t>
            </a:r>
          </a:p>
          <a:p>
            <a:pPr algn="ctr"/>
            <a:r>
              <a:rPr lang="ru-RU" sz="1600" b="1" dirty="0" smtClean="0"/>
              <a:t>2026 и 2027 годов</a:t>
            </a:r>
            <a:endParaRPr lang="ru-RU" sz="16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857364"/>
          <a:ext cx="7750645" cy="4695594"/>
        </p:xfrm>
        <a:graphic>
          <a:graphicData uri="http://schemas.openxmlformats.org/drawingml/2006/table">
            <a:tbl>
              <a:tblPr/>
              <a:tblGrid>
                <a:gridCol w="3250051"/>
                <a:gridCol w="1857388"/>
                <a:gridCol w="1285884"/>
                <a:gridCol w="1357322"/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Наименование показателя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/>
                          <a:ea typeface="Calibri"/>
                          <a:cs typeface="Times New Roman"/>
                        </a:rPr>
                        <a:t>2025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тыс.руб.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/>
                          <a:ea typeface="Calibri"/>
                          <a:cs typeface="Times New Roman"/>
                        </a:rPr>
                        <a:t>      2026</a:t>
                      </a:r>
                      <a:r>
                        <a:rPr lang="ru-RU" sz="1400" b="1" baseline="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Arial"/>
                          <a:ea typeface="Calibri"/>
                          <a:cs typeface="Times New Roman"/>
                        </a:rPr>
                        <a:t>год</a:t>
                      </a: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, тыс.руб.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Arial"/>
                          <a:ea typeface="Calibri"/>
                          <a:cs typeface="Times New Roman"/>
                        </a:rPr>
                        <a:t>2027год</a:t>
                      </a: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, тыс.руб.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l"/>
                          <a:ea typeface="Calibri"/>
                          <a:cs typeface="Times New Roman"/>
                        </a:rPr>
                        <a:t>Доходы, всего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128104,3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132428,0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136689,1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Calibri"/>
                          <a:cs typeface="Times New Roman"/>
                        </a:rPr>
                        <a:t>в том числе: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налоговые и неналоговые доходы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88719,7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93548,6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97565,9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Calibri"/>
                          <a:cs typeface="Times New Roman"/>
                        </a:rPr>
                        <a:t>безвозмездные поступления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39384,6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38879,4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39123,2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Расходы, всего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130602,4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134879,4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141023,2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/>
                          <a:ea typeface="Calibri"/>
                          <a:cs typeface="Times New Roman"/>
                        </a:rPr>
                        <a:t>в том числе: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программные расходы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124258,8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125039,6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128435,2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Arial"/>
                          <a:ea typeface="Calibri"/>
                          <a:cs typeface="Times New Roman"/>
                        </a:rPr>
                        <a:t>непрограммные</a:t>
                      </a:r>
                      <a:r>
                        <a:rPr lang="ru-RU" sz="1400" dirty="0">
                          <a:latin typeface="Arial"/>
                          <a:ea typeface="Calibri"/>
                          <a:cs typeface="Times New Roman"/>
                        </a:rPr>
                        <a:t> расходы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6343,6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7414,8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7443,0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Условно-утвержденные</a:t>
                      </a:r>
                      <a:r>
                        <a:rPr lang="ru-RU" sz="14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расходы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2425,0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j-lt"/>
                          <a:ea typeface="Calibri"/>
                          <a:cs typeface="Times New Roman"/>
                        </a:rPr>
                        <a:t>5145,0</a:t>
                      </a:r>
                      <a:endParaRPr lang="ru-RU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4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/>
                          <a:ea typeface="Calibri"/>
                          <a:cs typeface="Times New Roman"/>
                        </a:rPr>
                        <a:t>Дефицит бюджета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2498,1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2451,4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4334,1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35" marR="44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36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5" name="Содержимое 4"/>
          <p:cNvGraphicFramePr>
            <a:graphicFrameLocks noGrp="1"/>
          </p:cNvGraphicFramePr>
          <p:nvPr/>
        </p:nvGraphicFramePr>
        <p:xfrm>
          <a:off x="214283" y="2000240"/>
          <a:ext cx="8715436" cy="3929090"/>
        </p:xfrm>
        <a:graphic>
          <a:graphicData uri="http://schemas.openxmlformats.org/presentationml/2006/ole">
            <p:oleObj spid="_x0000_s40962" name="Worksheet" r:id="rId3" imgW="11496518" imgH="5819703" progId="Excel.Sheet.8">
              <p:embed/>
            </p:oleObj>
          </a:graphicData>
        </a:graphic>
      </p:graphicFrame>
      <p:sp>
        <p:nvSpPr>
          <p:cNvPr id="7" name="Заголовок 1"/>
          <p:cNvSpPr>
            <a:spLocks noGrp="1"/>
          </p:cNvSpPr>
          <p:nvPr/>
        </p:nvSpPr>
        <p:spPr bwMode="auto">
          <a:xfrm>
            <a:off x="323850" y="765175"/>
            <a:ext cx="85074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Структура расходов бюджета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муниципального образования </a:t>
            </a:r>
            <a:r>
              <a:rPr lang="ru-RU" b="1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город Ясногорск Ясногорского района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2025 год</a:t>
            </a:r>
            <a:r>
              <a:rPr lang="ru-RU" sz="1600" b="1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(проценты)</a:t>
            </a:r>
            <a:endParaRPr lang="ru-RU" sz="1600" b="1" dirty="0">
              <a:solidFill>
                <a:srgbClr val="00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59563" y="5013325"/>
            <a:ext cx="1873250" cy="86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Georgia" pitchFamily="18" charset="0"/>
              </a:rPr>
              <a:t>Всего </a:t>
            </a:r>
            <a:r>
              <a:rPr lang="ru-RU" sz="1600" dirty="0" smtClean="0">
                <a:solidFill>
                  <a:srgbClr val="FFFFFF"/>
                </a:solidFill>
                <a:latin typeface="Georgia" pitchFamily="18" charset="0"/>
              </a:rPr>
              <a:t>расходов </a:t>
            </a:r>
            <a:r>
              <a:rPr lang="ru-RU" sz="1600" dirty="0">
                <a:solidFill>
                  <a:srgbClr val="FFFFFF"/>
                </a:solidFill>
                <a:latin typeface="Georgia" pitchFamily="18" charset="0"/>
              </a:rPr>
              <a:t>на </a:t>
            </a:r>
            <a:r>
              <a:rPr lang="ru-RU" sz="1600" dirty="0" smtClean="0">
                <a:solidFill>
                  <a:srgbClr val="FFFFFF"/>
                </a:solidFill>
                <a:latin typeface="Georgia" pitchFamily="18" charset="0"/>
              </a:rPr>
              <a:t>2025 год- 130,6 млн.руб</a:t>
            </a:r>
            <a:r>
              <a:rPr lang="ru-RU" sz="1600" dirty="0">
                <a:solidFill>
                  <a:srgbClr val="FFFFFF"/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3078" name="Рисунок 6" descr="Ясногорский_рн_Фриз2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714356"/>
          </a:xfrm>
          <a:prstGeom prst="rect">
            <a:avLst/>
          </a:prstGeom>
          <a:noFill/>
        </p:spPr>
      </p:pic>
      <p:pic>
        <p:nvPicPr>
          <p:cNvPr id="9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Ясногорский_рн_Фриз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16813" y="2571744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928670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Программные и непрограммные расходы бюджета муниципального образования город Ясногорск Ясногорского района на 2025 год и на плановый период 20</a:t>
            </a:r>
            <a:r>
              <a:rPr lang="en-US" sz="20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ru-RU" sz="20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 и 2027 годов</a:t>
            </a:r>
            <a:r>
              <a:rPr lang="en-US" sz="20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(</a:t>
            </a:r>
            <a:r>
              <a:rPr lang="ru-RU" sz="20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млн.руб.)</a:t>
            </a:r>
            <a:endParaRPr lang="ru-RU" sz="200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64294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57694"/>
            <a:ext cx="6572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571472" y="2357406"/>
          <a:ext cx="8143933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89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7786742" cy="1000132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n w="12700">
                  <a:noFill/>
                  <a:prstDash val="solid"/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Расходы бюджета муниципального образования город Ясногорск Ясногорского района на 2025 год и на плановый период  2026 и 2027 годов в разрезе разделов бюджетной классификации  (тыс.руб.)</a:t>
            </a:r>
            <a:endParaRPr lang="ru-RU" sz="1800" b="1" dirty="0">
              <a:ln w="12700">
                <a:noFill/>
                <a:prstDash val="solid"/>
              </a:ln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228" name="AutoShape 4" descr="http://%D0%BA%D0%BE%D0%BB%D0%BE%D0%B4%D0%B5%D1%86%D0%B2%D0%B4%D0%BE%D0%BC.%D1%80%D1%84/media/photos/03.jpg"/>
          <p:cNvSpPr>
            <a:spLocks noChangeAspect="1" noChangeArrowheads="1"/>
          </p:cNvSpPr>
          <p:nvPr/>
        </p:nvSpPr>
        <p:spPr bwMode="auto">
          <a:xfrm>
            <a:off x="155575" y="-21590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0" name="AutoShape 6" descr="http://%D0%BA%D0%BE%D0%BB%D0%BE%D0%B4%D0%B5%D1%86%D0%B2%D0%B4%D0%BE%D0%BC.%D1%80%D1%84/media/photos/03.jpg"/>
          <p:cNvSpPr>
            <a:spLocks noChangeAspect="1" noChangeArrowheads="1"/>
          </p:cNvSpPr>
          <p:nvPr/>
        </p:nvSpPr>
        <p:spPr bwMode="auto">
          <a:xfrm>
            <a:off x="155575" y="-21590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2" name="AutoShape 8" descr="http://%D0%BA%D0%BE%D0%BB%D0%BE%D0%B4%D0%B5%D1%86%D0%B2%D0%B4%D0%BE%D0%BC.%D1%80%D1%84/media/photos/03.jpg"/>
          <p:cNvSpPr>
            <a:spLocks noChangeAspect="1" noChangeArrowheads="1"/>
          </p:cNvSpPr>
          <p:nvPr/>
        </p:nvSpPr>
        <p:spPr bwMode="auto">
          <a:xfrm>
            <a:off x="155575" y="-21590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34" y="2571744"/>
          <a:ext cx="7286676" cy="2575340"/>
        </p:xfrm>
        <a:graphic>
          <a:graphicData uri="http://schemas.openxmlformats.org/drawingml/2006/table">
            <a:tbl>
              <a:tblPr/>
              <a:tblGrid>
                <a:gridCol w="3071834"/>
                <a:gridCol w="1357322"/>
                <a:gridCol w="1428760"/>
                <a:gridCol w="1428760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1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2025 </a:t>
                      </a:r>
                      <a:r>
                        <a:rPr lang="ru-RU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2026 </a:t>
                      </a:r>
                      <a:r>
                        <a:rPr lang="ru-RU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2027 </a:t>
                      </a:r>
                      <a:r>
                        <a:rPr lang="ru-RU" sz="14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30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Расходы, всего 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130602,4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134879,4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141023,2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09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Условно-утвержденные расходы 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2425,0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5145,0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80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Расходы всего без условно утвержденных 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130602,5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132454,4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135878,2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0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Общегосударственные вопросы 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6571,6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7642,7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7671,0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08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Национальная экономика 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34650,0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34650,0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34650,0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7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Жилищно-коммунальное хозяйство 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33019,6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33078,6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34339,9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0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Образование 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10811,6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10111,0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10511,0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0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Культура,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кинематография 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35128,9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36660,0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28207,8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0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Физическая культура и спорт </a:t>
                      </a: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10420,7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10412,1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10498,5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pic>
        <p:nvPicPr>
          <p:cNvPr id="8" name="Рисунок 2" descr="Ясногорский_рн_Фриз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89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Ясногорский_рн_Фриз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4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16813" y="2598732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98864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84682"/>
            <a:ext cx="65722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1643051"/>
          <a:ext cx="7500991" cy="475106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02102"/>
                <a:gridCol w="5065143"/>
                <a:gridCol w="742817"/>
                <a:gridCol w="742817"/>
                <a:gridCol w="748112"/>
              </a:tblGrid>
              <a:tr h="7143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 муниципальной программы</a:t>
                      </a: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2025 </a:t>
                      </a: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проект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(тыс. руб.)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2026 </a:t>
                      </a: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проект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(тыс. руб.)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2027 </a:t>
                      </a: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проект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(тыс. руб.)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5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«Поддержка и развитие территориального общественного самоуправления в муниципальном образовании Ясногорский район»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228,0</a:t>
                      </a: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228,0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228,0</a:t>
                      </a:r>
                      <a:endParaRPr lang="ru-RU" sz="10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 «Обеспечение качественным жильем и услугами ЖКХ население Ясногорского района»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«Благоустройство территории г.Ясногорска и Ясногорского района»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7300,0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7300,0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7300,0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09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«Молодежь Ясногорского района»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10811,6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10011,0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10511,0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«Развитие и сохранение культуры и искусства Ясногорского района»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35128,9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36660,0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38207,8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5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«Развитие физической культуры и спорта в муниципальном образовании Ясногорский район»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10220,7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10212,0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10298,5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76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«Повышение безопасности дорожного движения в  городе Ясногорск»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22850,0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22850,0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22850,0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35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«Благоустройство и озеленение территории города Ясногорска Ясногорского района»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24726,7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25245,7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26433,0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5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«Энергосбережение и повышение энергетической эффективности»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«Корректировка </a:t>
                      </a:r>
                      <a:r>
                        <a:rPr lang="ru-RU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документов территориального </a:t>
                      </a:r>
                      <a:r>
                        <a:rPr lang="ru-RU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планирования и градостроительного зонирования»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52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«Доступная среда» Ясногорского района Тульской области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200,0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9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  <a:endParaRPr lang="ru-RU" sz="9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spcAft>
                          <a:spcPts val="0"/>
                        </a:spcAft>
                      </a:pPr>
                      <a:r>
                        <a:rPr kumimoji="0" lang="ru-RU" sz="10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«Развитие сферы похоронного дела, организация содержания и благоустройства кладбищ на территории г.Ясногорска и Ясногорского района»</a:t>
                      </a:r>
                      <a:endParaRPr lang="ru-RU" sz="10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9092,9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9632,9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9706,9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5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endParaRPr lang="ru-RU" sz="9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ИТОГО</a:t>
                      </a:r>
                      <a:endParaRPr lang="ru-RU" sz="12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124258,8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125039,6</a:t>
                      </a:r>
                      <a:endParaRPr lang="ru-RU" sz="10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900" algn="l"/>
                        </a:tabLst>
                      </a:pPr>
                      <a:r>
                        <a:rPr lang="ru-RU" sz="1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128435,2</a:t>
                      </a:r>
                      <a:endParaRPr lang="ru-RU" sz="1000" b="1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3571" marR="33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14282" y="928670"/>
            <a:ext cx="8358246" cy="71438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Финансирование муниципальных программ муниципального образования город Ясногорск Ясногорского района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01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785794"/>
            <a:ext cx="7643866" cy="624786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     </a:t>
            </a:r>
          </a:p>
          <a:p>
            <a:pPr algn="just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      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В настоящее время обеспечение открытости и прозрачности бюджетного процесса является одним из ключевых направлений деятельности органов местного самоуправления. Для того, чтобы каждый житель города Ясногорска Ясногорского района мог получить информацию о бюджете муниципального образования город Ясногорск Ясногорского района на 2025 год и плановый период 2026 и 2027 годов, решение о бюджете также размещено на сайте: </a:t>
            </a:r>
            <a:r>
              <a:rPr lang="en-US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yasnogorsk.tularegion.ru.</a:t>
            </a:r>
            <a:endParaRPr lang="ru-RU" sz="20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      Надеемся, что отраженная в данной презентации информация об основных параметрах бюджета муниципального образования город Ясногорск Ясногорского района на  2025 год и плановый период 2026 и 2027 годов, представленная в информативной и компактной форме, послужит обеспечению роста интереса граждан к бюджетному процессу города и поспособствует более активному в нем участию.</a:t>
            </a:r>
            <a:endParaRPr lang="ru-RU" sz="20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  <a:p>
            <a:pPr algn="just"/>
            <a:endParaRPr lang="ru-RU" sz="2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Ясногорский_рн_Фриз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4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16813" y="2598732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98864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84682"/>
            <a:ext cx="65722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5723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00364" y="836712"/>
            <a:ext cx="521497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Показатели по отрасли </a:t>
            </a:r>
          </a:p>
          <a:p>
            <a:pPr algn="ctr"/>
            <a:r>
              <a:rPr lang="ru-RU" sz="2000" b="1" dirty="0" smtClean="0"/>
              <a:t>«Жилищно-коммунальное хозяйство»</a:t>
            </a:r>
          </a:p>
          <a:p>
            <a:pPr algn="ctr"/>
            <a:r>
              <a:rPr lang="ru-RU" sz="2000" b="1" dirty="0" smtClean="0"/>
              <a:t>Подраздел  «Благоустройство»</a:t>
            </a:r>
          </a:p>
          <a:p>
            <a:endParaRPr lang="ru-RU" sz="2000" b="1" dirty="0" smtClean="0"/>
          </a:p>
          <a:p>
            <a:pPr algn="ctr"/>
            <a:r>
              <a:rPr lang="ru-RU" sz="2000" b="1" dirty="0" smtClean="0"/>
              <a:t> </a:t>
            </a:r>
            <a:r>
              <a:rPr lang="ru-RU" sz="2000" b="1" i="1" dirty="0" smtClean="0"/>
              <a:t>МП </a:t>
            </a:r>
            <a:r>
              <a:rPr lang="ru-RU" sz="2000" b="1" dirty="0" smtClean="0"/>
              <a:t>«</a:t>
            </a:r>
            <a:r>
              <a:rPr lang="ru-RU" sz="2000" b="1" i="1" dirty="0" smtClean="0"/>
              <a:t>Энергосбережение и повышение энергетической эффективности</a:t>
            </a:r>
            <a:r>
              <a:rPr lang="ru-RU" sz="2000" b="1" dirty="0" smtClean="0"/>
              <a:t>»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graphicFrame>
        <p:nvGraphicFramePr>
          <p:cNvPr id="13" name="Схема 12"/>
          <p:cNvGraphicFramePr/>
          <p:nvPr/>
        </p:nvGraphicFramePr>
        <p:xfrm>
          <a:off x="3643306" y="2643182"/>
          <a:ext cx="5286380" cy="3954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3731" name="Picture 3" descr="C:\Users\finupr5\Desktop\7aa282a37848bab98e5527c0df45e1e9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428597" y="857232"/>
            <a:ext cx="2286015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Ясногорский_рн_Фриз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4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16813" y="2598732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98864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84682"/>
            <a:ext cx="65722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57232"/>
          </a:xfrm>
          <a:prstGeom prst="rect">
            <a:avLst/>
          </a:prstGeom>
          <a:noFill/>
        </p:spPr>
      </p:pic>
      <p:pic>
        <p:nvPicPr>
          <p:cNvPr id="78850" name="Picture 2" descr="C:\Users\finupr8\Desktop\canstockphoto18139270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85720" y="2643182"/>
            <a:ext cx="3143272" cy="264320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47864" y="836712"/>
            <a:ext cx="561662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Показатели по отрасли </a:t>
            </a:r>
          </a:p>
          <a:p>
            <a:pPr algn="ctr"/>
            <a:r>
              <a:rPr lang="ru-RU" sz="2000" b="1" dirty="0" smtClean="0"/>
              <a:t>«Образование»</a:t>
            </a:r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 МП «Молодежь Ясногорского района»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graphicFrame>
        <p:nvGraphicFramePr>
          <p:cNvPr id="13" name="Схема 12"/>
          <p:cNvGraphicFramePr/>
          <p:nvPr/>
        </p:nvGraphicFramePr>
        <p:xfrm>
          <a:off x="3643306" y="2357430"/>
          <a:ext cx="5286380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16813" y="2598732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98864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84682"/>
            <a:ext cx="65722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1802" y="500043"/>
            <a:ext cx="6072198" cy="641163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Показатели по отрасли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«Культура и кинематография»</a:t>
            </a:r>
          </a:p>
          <a:p>
            <a:pPr algn="ctr"/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МП «Развитие и сохранение культуры и искусства Ясногорского района»</a:t>
            </a: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90000"/>
                </a:schemeClr>
              </a:solidFill>
            </a:endParaRPr>
          </a:p>
          <a:p>
            <a:endParaRPr lang="ru-RU" b="1" dirty="0">
              <a:solidFill>
                <a:schemeClr val="bg2">
                  <a:lumMod val="90000"/>
                </a:schemeClr>
              </a:solidFill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1000100" y="2571744"/>
          <a:ext cx="7072362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214414" y="228599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4754" name="Picture 2" descr="C:\Users\finupr5\Desktop\book-building-furniture-library-public-library-bookselling-12237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40291064" y="-5572188"/>
            <a:ext cx="34528126" cy="23174326"/>
          </a:xfrm>
          <a:prstGeom prst="rect">
            <a:avLst/>
          </a:prstGeom>
          <a:noFill/>
        </p:spPr>
      </p:pic>
      <p:pic>
        <p:nvPicPr>
          <p:cNvPr id="74758" name="Picture 6" descr="C:\Users\finupr5\Desktop\book-building-furniture-library-public-library-bookselling-122379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42844" y="642918"/>
            <a:ext cx="2786082" cy="1928826"/>
          </a:xfrm>
          <a:prstGeom prst="rect">
            <a:avLst/>
          </a:prstGeom>
          <a:noFill/>
        </p:spPr>
      </p:pic>
      <p:pic>
        <p:nvPicPr>
          <p:cNvPr id="15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4429188" y="-1500222"/>
            <a:ext cx="9144000" cy="928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Ясногорский_рн_Фриз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4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16813" y="2598732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98864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84682"/>
            <a:ext cx="65722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57232"/>
          </a:xfrm>
          <a:prstGeom prst="rect">
            <a:avLst/>
          </a:prstGeom>
          <a:noFill/>
        </p:spPr>
      </p:pic>
      <p:pic>
        <p:nvPicPr>
          <p:cNvPr id="78850" name="Picture 2" descr="C:\Users\finupr8\Desktop\canstockphoto18139270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2844" y="2071678"/>
            <a:ext cx="3571900" cy="349153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47864" y="836712"/>
            <a:ext cx="561662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Показатели по отрасли </a:t>
            </a:r>
          </a:p>
          <a:p>
            <a:pPr algn="ctr"/>
            <a:r>
              <a:rPr lang="ru-RU" sz="2000" b="1" dirty="0" smtClean="0"/>
              <a:t>«Физическая культура и спорт»</a:t>
            </a:r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 МП «Развитие физической культуры и спорта в муниципальном образовании Ясногорский район»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graphicFrame>
        <p:nvGraphicFramePr>
          <p:cNvPr id="13" name="Схема 12"/>
          <p:cNvGraphicFramePr/>
          <p:nvPr/>
        </p:nvGraphicFramePr>
        <p:xfrm>
          <a:off x="3643306" y="2357430"/>
          <a:ext cx="5286380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Ясногорский_рн_Фриз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4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16813" y="2598732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98864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84682"/>
            <a:ext cx="65722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2696"/>
          </a:xfrm>
          <a:prstGeom prst="rect">
            <a:avLst/>
          </a:prstGeom>
          <a:noFill/>
        </p:spPr>
      </p:pic>
      <p:graphicFrame>
        <p:nvGraphicFramePr>
          <p:cNvPr id="9" name="Схема 8"/>
          <p:cNvGraphicFramePr/>
          <p:nvPr/>
        </p:nvGraphicFramePr>
        <p:xfrm>
          <a:off x="714348" y="2857496"/>
          <a:ext cx="7572428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339752" y="928670"/>
            <a:ext cx="601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ПОКАЗАТЕЛИ ПО ОТРАСЛИ «НАЦИОНАЛЬНАЯ ЭКОНОМИКА»</a:t>
            </a:r>
            <a:endParaRPr lang="ru-RU" b="1" dirty="0"/>
          </a:p>
        </p:txBody>
      </p:sp>
      <p:pic>
        <p:nvPicPr>
          <p:cNvPr id="15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2696"/>
          </a:xfrm>
          <a:prstGeom prst="rect">
            <a:avLst/>
          </a:prstGeom>
          <a:noFill/>
        </p:spPr>
      </p:pic>
      <p:pic>
        <p:nvPicPr>
          <p:cNvPr id="16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57232"/>
          </a:xfrm>
          <a:prstGeom prst="rect">
            <a:avLst/>
          </a:prstGeom>
          <a:noFill/>
        </p:spPr>
      </p:pic>
      <p:pic>
        <p:nvPicPr>
          <p:cNvPr id="80898" name="Picture 2" descr="C:\Users\finupr8\Desktop\depositphotos-28781253-original.jp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142844" y="928670"/>
            <a:ext cx="2143140" cy="17859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915816" y="1643050"/>
            <a:ext cx="4870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Подраздел «Дорожное хозяйство»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2143116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МП «Повышение безопасности дорожного движения в городе Ясногорск»– </a:t>
            </a:r>
            <a:r>
              <a:rPr lang="ru-RU" sz="1400" b="1" dirty="0" smtClean="0"/>
              <a:t>22850,0тыс.руб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16813" y="2571744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857232"/>
            <a:ext cx="81439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Размер дефицита бюджета муниципального образования город  Ясногорск Ясногорского района в </a:t>
            </a:r>
            <a:r>
              <a:rPr lang="ru-RU" sz="22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2025-2027 </a:t>
            </a:r>
            <a:r>
              <a:rPr lang="ru-RU" sz="22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годах (тыс.руб.)</a:t>
            </a:r>
            <a:endParaRPr lang="ru-RU" sz="220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57694"/>
            <a:ext cx="6572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14282" y="2071678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4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10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5984" y="0"/>
            <a:ext cx="457203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Что такое бюджет?</a:t>
            </a:r>
          </a:p>
          <a:p>
            <a:pPr algn="ctr"/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9" y="1412776"/>
            <a:ext cx="273630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Доходы</a:t>
            </a:r>
          </a:p>
          <a:p>
            <a:pPr algn="ctr"/>
            <a:r>
              <a:rPr lang="ru-RU" sz="16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поступающие в</a:t>
            </a:r>
          </a:p>
          <a:p>
            <a:pPr algn="ctr"/>
            <a:r>
              <a:rPr lang="ru-RU" sz="1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бюджет денежные средства (налоги</a:t>
            </a:r>
          </a:p>
          <a:p>
            <a:pPr algn="ctr"/>
            <a:r>
              <a:rPr lang="ru-RU" sz="16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юридических и физических лиц,</a:t>
            </a:r>
          </a:p>
          <a:p>
            <a:pPr algn="ctr"/>
            <a:r>
              <a:rPr lang="ru-RU" sz="1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административные платежи и сборы, </a:t>
            </a:r>
          </a:p>
          <a:p>
            <a:pPr algn="ctr"/>
            <a:r>
              <a:rPr lang="ru-RU" sz="1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безвозмездные поступления)</a:t>
            </a:r>
            <a:endParaRPr lang="ru-RU" sz="16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6176" y="1412776"/>
            <a:ext cx="24482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Расходы</a:t>
            </a:r>
          </a:p>
          <a:p>
            <a:pPr algn="ctr"/>
            <a:r>
              <a:rPr lang="ru-RU" sz="1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выплачиваемые из бюджета денежные средства (социальные выплаты населению, содержание муниципальных учреждений и другие)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827584" y="4077072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БЮДЖЕТ</a:t>
            </a:r>
            <a:r>
              <a:rPr lang="ru-RU" sz="1600" dirty="0" smtClean="0"/>
              <a:t> (от </a:t>
            </a:r>
            <a:r>
              <a:rPr lang="ru-RU" sz="1600" dirty="0" err="1" smtClean="0"/>
              <a:t>старонормандского</a:t>
            </a:r>
            <a:r>
              <a:rPr lang="ru-RU" sz="1600" dirty="0" smtClean="0"/>
              <a:t> </a:t>
            </a:r>
            <a:r>
              <a:rPr lang="en-US" sz="1600" dirty="0" err="1" smtClean="0"/>
              <a:t>bougette</a:t>
            </a:r>
            <a:r>
              <a:rPr lang="ru-RU" sz="1600" dirty="0" smtClean="0"/>
              <a:t> – кошель, сумка, кожаный мешок)- форма образования расходования денежных средств, предназначенных для финансового обеспечения задач и функций государства и местного самоуправления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11560" y="5157192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превышение доходов над</a:t>
            </a:r>
          </a:p>
          <a:p>
            <a:pPr algn="ctr"/>
            <a:r>
              <a:rPr lang="ru-RU" b="1" dirty="0" smtClean="0"/>
              <a:t>расходами образует</a:t>
            </a:r>
          </a:p>
          <a:p>
            <a:pPr algn="ctr"/>
            <a:r>
              <a:rPr lang="ru-RU" b="1" dirty="0" smtClean="0"/>
              <a:t>положительный остаток бюджета</a:t>
            </a:r>
          </a:p>
          <a:p>
            <a:pPr algn="ctr"/>
            <a:r>
              <a:rPr lang="ru-RU" b="1" dirty="0" smtClean="0"/>
              <a:t>ПРОФИЦИТ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436096" y="5301208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если расходная часть бюджета превышает доходную, то бюджет формируется с ДЕФИЦИТОМ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4348" y="3000372"/>
          <a:ext cx="7024715" cy="434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7479874" cy="18764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Основы разработки проекта бюджета муниципального образования город Ясногорск Ясногорского района на 2025 год и на плановый период 2026 и 2027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 годов</a:t>
            </a:r>
            <a:endParaRPr lang="ru-RU" sz="2400" dirty="0"/>
          </a:p>
        </p:txBody>
      </p:sp>
      <p:graphicFrame>
        <p:nvGraphicFramePr>
          <p:cNvPr id="7" name="Содержимое 4"/>
          <p:cNvGraphicFramePr>
            <a:graphicFrameLocks/>
          </p:cNvGraphicFramePr>
          <p:nvPr/>
        </p:nvGraphicFramePr>
        <p:xfrm>
          <a:off x="866748" y="3152772"/>
          <a:ext cx="7024715" cy="434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0" y="1643050"/>
          <a:ext cx="9144000" cy="6072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9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036496" cy="836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36712"/>
          </a:xfrm>
          <a:prstGeom prst="rect">
            <a:avLst/>
          </a:prstGeom>
          <a:noFill/>
        </p:spPr>
      </p:pic>
      <p:pic>
        <p:nvPicPr>
          <p:cNvPr id="3074" name="Picture 2" descr="C:\Users\finupr8\Desktop\2315721t1h92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1340768"/>
            <a:ext cx="8460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Доходы бюджета образуются за счет налоговых и неналоговых доходов, а также за счет безвозмездных поступлений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35896" y="227687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ДОХОДЫ БЮДЖЕТА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3140968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Налоговые доходы – </a:t>
            </a:r>
          </a:p>
          <a:p>
            <a:r>
              <a:rPr lang="ru-RU" dirty="0" smtClean="0"/>
              <a:t>Поступления в бюджет от уплаты налогов, установленных Налоговым кодексом РФ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79912" y="3140968"/>
            <a:ext cx="22322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Неналоговые доходы –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поступления от  уплаты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пошлин и сборов,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установленных законодательством РФ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и штрафов за нарушение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законодательства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0232" y="3140968"/>
            <a:ext cx="20882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C000"/>
                </a:solidFill>
              </a:rPr>
              <a:t>Безводмездные</a:t>
            </a:r>
            <a:r>
              <a:rPr lang="ru-RU" dirty="0" smtClean="0">
                <a:solidFill>
                  <a:srgbClr val="FFC000"/>
                </a:solidFill>
              </a:rPr>
              <a:t> поступления –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это финансовая помощь из бюджетов других уровней (межбюджетные трансферты), от физический и юридических лиц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4348" y="3000372"/>
          <a:ext cx="7024715" cy="434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3"/>
            <a:ext cx="7479874" cy="127562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Структура доходной части бюджета муниципального образования город Ясногорск Ясногорского района на 2025 год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7" name="Содержимое 4"/>
          <p:cNvGraphicFramePr>
            <a:graphicFrameLocks/>
          </p:cNvGraphicFramePr>
          <p:nvPr/>
        </p:nvGraphicFramePr>
        <p:xfrm>
          <a:off x="971600" y="2132856"/>
          <a:ext cx="7024715" cy="3926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9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036496" cy="836712"/>
          </a:xfrm>
          <a:prstGeom prst="rect">
            <a:avLst/>
          </a:prstGeom>
          <a:noFill/>
        </p:spPr>
      </p:pic>
      <p:graphicFrame>
        <p:nvGraphicFramePr>
          <p:cNvPr id="12" name="Схема 11"/>
          <p:cNvGraphicFramePr/>
          <p:nvPr/>
        </p:nvGraphicFramePr>
        <p:xfrm>
          <a:off x="0" y="2016224"/>
          <a:ext cx="9144000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179512" y="2276872"/>
          <a:ext cx="8712968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AutoShape 3" descr="Пергамент"/>
          <p:cNvSpPr>
            <a:spLocks noGrp="1" noChangeArrowheads="1"/>
          </p:cNvSpPr>
          <p:nvPr>
            <p:ph idx="1"/>
          </p:nvPr>
        </p:nvSpPr>
        <p:spPr>
          <a:xfrm>
            <a:off x="2357422" y="3286124"/>
            <a:ext cx="5072098" cy="2928958"/>
          </a:xfrm>
          <a:prstGeom prst="roundRect">
            <a:avLst>
              <a:gd name="adj" fmla="val 16667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0688"/>
            <a:ext cx="9144000" cy="1635664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Межбюджетные трансферты (безвозмездные поступления)</a:t>
            </a:r>
            <a:br>
              <a:rPr lang="ru-RU" sz="2000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</a:t>
            </a:r>
            <a:r>
              <a:rPr lang="ru-RU" sz="2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РФ</a:t>
            </a:r>
            <a:r>
              <a:rPr lang="ru-RU" sz="2000" i="1" dirty="0" smtClean="0">
                <a:solidFill>
                  <a:srgbClr val="006600"/>
                </a:solidFill>
              </a:rPr>
              <a:t/>
            </a:r>
            <a:br>
              <a:rPr lang="ru-RU" sz="2000" i="1" dirty="0" smtClean="0">
                <a:solidFill>
                  <a:srgbClr val="006600"/>
                </a:solidFill>
              </a:rPr>
            </a:br>
            <a:endParaRPr lang="ru-RU" sz="1800" i="1" dirty="0">
              <a:solidFill>
                <a:schemeClr val="tx1"/>
              </a:solidFill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6786578" y="4143380"/>
            <a:ext cx="145731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tabLst>
                <a:tab pos="676275" algn="l"/>
              </a:tabLst>
            </a:pPr>
            <a:r>
              <a:rPr lang="ru-RU" sz="1400" i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         </a:t>
            </a:r>
            <a:endParaRPr lang="ru-RU" sz="1000" i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 eaLnBrk="0" hangingPunct="0">
              <a:tabLst>
                <a:tab pos="676275" algn="l"/>
              </a:tabLst>
            </a:pPr>
            <a:endParaRPr lang="ru-RU" i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6072198" y="3500438"/>
            <a:ext cx="23034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                         </a:t>
            </a:r>
            <a:endParaRPr lang="ru-RU" sz="1000"/>
          </a:p>
          <a:p>
            <a:pPr eaLnBrk="0" hangingPunct="0"/>
            <a:endParaRPr lang="ru-RU">
              <a:latin typeface="Arial" charset="0"/>
            </a:endParaRPr>
          </a:p>
        </p:txBody>
      </p:sp>
      <p:pic>
        <p:nvPicPr>
          <p:cNvPr id="11" name="Рисунок 2" descr="Ясногорский_рн_Фриз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9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/>
        </p:nvGraphicFramePr>
        <p:xfrm>
          <a:off x="323528" y="2060848"/>
          <a:ext cx="860444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Ясногорский_рн_Фриз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16813" y="2571744"/>
            <a:ext cx="53412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857232"/>
            <a:ext cx="78581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Динамика доходов бюджета</a:t>
            </a:r>
          </a:p>
          <a:p>
            <a:pPr algn="ctr"/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муниципального образования  город Ясногорск Ясногорского района</a:t>
            </a:r>
          </a:p>
          <a:p>
            <a:pPr algn="ctr"/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 2025 год и на плановый период 20</a:t>
            </a:r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 и 2027 годов</a:t>
            </a:r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(</a:t>
            </a:r>
            <a:r>
              <a:rPr lang="ru-RU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тыс.руб.)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571876"/>
            <a:ext cx="64294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357694"/>
            <a:ext cx="6572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251520" y="1916832"/>
          <a:ext cx="9289032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4348" y="3000372"/>
          <a:ext cx="7024715" cy="434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479874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Основные налоговые и неналоговые доходы бюджета муниципального образования город Ясногорск Ясногорского района на 2025 год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7" name="Содержимое 4"/>
          <p:cNvGraphicFramePr>
            <a:graphicFrameLocks/>
          </p:cNvGraphicFramePr>
          <p:nvPr/>
        </p:nvGraphicFramePr>
        <p:xfrm>
          <a:off x="971600" y="2132856"/>
          <a:ext cx="7024715" cy="3926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Picture 2" descr="C:\Users\VolkovaTV\Desktop\Рисунок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036496" cy="836712"/>
          </a:xfrm>
          <a:prstGeom prst="rect">
            <a:avLst/>
          </a:prstGeom>
          <a:noFill/>
        </p:spPr>
      </p:pic>
      <p:graphicFrame>
        <p:nvGraphicFramePr>
          <p:cNvPr id="8" name="Схема 7"/>
          <p:cNvGraphicFramePr/>
          <p:nvPr/>
        </p:nvGraphicFramePr>
        <p:xfrm>
          <a:off x="107504" y="1844824"/>
          <a:ext cx="871296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5" name="Выноска со стрелками влево/вправо 14"/>
          <p:cNvSpPr/>
          <p:nvPr/>
        </p:nvSpPr>
        <p:spPr>
          <a:xfrm>
            <a:off x="3347864" y="2636912"/>
            <a:ext cx="2664296" cy="1728192"/>
          </a:xfrm>
          <a:prstGeom prst="leftRightArrow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ДОХОДЫ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251520" y="2060848"/>
            <a:ext cx="3096344" cy="936104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Налог на доходы физических лиц – 54745,9 тыс.руб. </a:t>
            </a:r>
            <a:endParaRPr lang="ru-RU" sz="1200" dirty="0"/>
          </a:p>
        </p:txBody>
      </p:sp>
      <p:sp>
        <p:nvSpPr>
          <p:cNvPr id="17" name="Пятиугольник 16"/>
          <p:cNvSpPr/>
          <p:nvPr/>
        </p:nvSpPr>
        <p:spPr>
          <a:xfrm>
            <a:off x="251520" y="3140968"/>
            <a:ext cx="2880320" cy="122413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Доходы  от использования имущества, находящегося в государственной и муниципальной собственности – 2392,55 тыс.руб.</a:t>
            </a:r>
            <a:endParaRPr lang="ru-RU" sz="1200" dirty="0"/>
          </a:p>
        </p:txBody>
      </p:sp>
      <p:sp>
        <p:nvSpPr>
          <p:cNvPr id="19" name="Пятиугольник 18"/>
          <p:cNvSpPr/>
          <p:nvPr/>
        </p:nvSpPr>
        <p:spPr>
          <a:xfrm>
            <a:off x="251520" y="4509120"/>
            <a:ext cx="3096344" cy="1296144"/>
          </a:xfrm>
          <a:prstGeom prst="homePlat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Доходы от оказания платных услуг и компенсации затрат с.руб. государства – 144,0 тыс. руб.</a:t>
            </a:r>
            <a:endParaRPr lang="ru-RU" sz="1200" dirty="0"/>
          </a:p>
        </p:txBody>
      </p:sp>
      <p:sp>
        <p:nvSpPr>
          <p:cNvPr id="21" name="Пятиугольник 20"/>
          <p:cNvSpPr/>
          <p:nvPr/>
        </p:nvSpPr>
        <p:spPr>
          <a:xfrm flipH="1">
            <a:off x="6072198" y="4357694"/>
            <a:ext cx="2736304" cy="1000132"/>
          </a:xfrm>
          <a:prstGeom prst="homePlate">
            <a:avLst>
              <a:gd name="adj" fmla="val 48113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От продажи материальных и нематериальных активов –</a:t>
            </a:r>
          </a:p>
          <a:p>
            <a:pPr algn="ctr"/>
            <a:r>
              <a:rPr lang="ru-RU" sz="1200" dirty="0" smtClean="0"/>
              <a:t>1282,9 тыс.руб.</a:t>
            </a:r>
            <a:endParaRPr lang="ru-RU" sz="1200" dirty="0"/>
          </a:p>
        </p:txBody>
      </p:sp>
      <p:sp>
        <p:nvSpPr>
          <p:cNvPr id="22" name="Пятиугольник 21"/>
          <p:cNvSpPr/>
          <p:nvPr/>
        </p:nvSpPr>
        <p:spPr>
          <a:xfrm flipH="1">
            <a:off x="6000760" y="2428868"/>
            <a:ext cx="2592288" cy="988688"/>
          </a:xfrm>
          <a:prstGeom prst="homePlate">
            <a:avLst>
              <a:gd name="adj" fmla="val 4811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Налоги на имущество</a:t>
            </a:r>
          </a:p>
          <a:p>
            <a:pPr algn="ctr"/>
            <a:r>
              <a:rPr lang="ru-RU" sz="1200" dirty="0" smtClean="0"/>
              <a:t> – 30152,4 тыс.руб.</a:t>
            </a:r>
            <a:endParaRPr lang="ru-RU" sz="1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1582</TotalTime>
  <Words>1704</Words>
  <Application>Microsoft Office PowerPoint</Application>
  <PresentationFormat>Экран (4:3)</PresentationFormat>
  <Paragraphs>469</Paragraphs>
  <Slides>25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Открытая</vt:lpstr>
      <vt:lpstr>Worksheet</vt:lpstr>
      <vt:lpstr>Слайд 1</vt:lpstr>
      <vt:lpstr>Слайд 2</vt:lpstr>
      <vt:lpstr>Слайд 3</vt:lpstr>
      <vt:lpstr>Основы разработки проекта бюджета муниципального образования город Ясногорск Ясногорского района на 2025 год и на плановый период 2026 и 2027  годов</vt:lpstr>
      <vt:lpstr>Слайд 5</vt:lpstr>
      <vt:lpstr>Структура доходной части бюджета муниципального образования город Ясногорск Ясногорского района на 2025 год</vt:lpstr>
      <vt:lpstr>Межбюджетные трансферты (безвозмездные поступления) 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 </vt:lpstr>
      <vt:lpstr>Слайд 8</vt:lpstr>
      <vt:lpstr>Основные налоговые и неналоговые доходы бюджета муниципального образования город Ясногорск Ясногорского района на 2025 год</vt:lpstr>
      <vt:lpstr>Слайд 10</vt:lpstr>
      <vt:lpstr>Слайд 11</vt:lpstr>
      <vt:lpstr>Слайд 12</vt:lpstr>
      <vt:lpstr>Слайд 13</vt:lpstr>
      <vt:lpstr>Основные мероприятия по мобилизации доходов бюджета муниципального образования  город Ясногорск Ясногорского района</vt:lpstr>
      <vt:lpstr>Слайд 15</vt:lpstr>
      <vt:lpstr>Слайд 16</vt:lpstr>
      <vt:lpstr>Слайд 17</vt:lpstr>
      <vt:lpstr>Расходы бюджета муниципального образования город Ясногорск Ясногорского района на 2025 год и на плановый период  2026 и 2027 годов в разрезе разделов бюджетной классификации  (тыс.руб.)</vt:lpstr>
      <vt:lpstr>Финансирование муниципальных программ муниципального образования город Ясногорск Ясногорского района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Абубакирова Е.В.</dc:creator>
  <cp:lastModifiedBy>finupr5</cp:lastModifiedBy>
  <cp:revision>191</cp:revision>
  <dcterms:created xsi:type="dcterms:W3CDTF">2019-11-11T11:53:51Z</dcterms:created>
  <dcterms:modified xsi:type="dcterms:W3CDTF">2025-01-21T09:03:00Z</dcterms:modified>
</cp:coreProperties>
</file>