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56" r:id="rId3"/>
    <p:sldId id="259" r:id="rId4"/>
    <p:sldId id="279" r:id="rId5"/>
    <p:sldId id="260" r:id="rId6"/>
    <p:sldId id="261" r:id="rId7"/>
    <p:sldId id="262" r:id="rId8"/>
    <p:sldId id="263" r:id="rId9"/>
    <p:sldId id="265" r:id="rId10"/>
    <p:sldId id="266" r:id="rId11"/>
    <p:sldId id="280" r:id="rId12"/>
    <p:sldId id="286" r:id="rId13"/>
    <p:sldId id="273" r:id="rId14"/>
    <p:sldId id="271" r:id="rId15"/>
    <p:sldId id="285" r:id="rId16"/>
  </p:sldIdLst>
  <p:sldSz cx="7559675" cy="1069181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3216" y="-10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2235758478618021E-2"/>
          <c:y val="0"/>
          <c:w val="0.62824588183598384"/>
          <c:h val="0.94763735202515564"/>
        </c:manualLayout>
      </c:layout>
      <c:pie3DChart>
        <c:varyColors val="1"/>
        <c:ser>
          <c:idx val="0"/>
          <c:order val="0"/>
          <c:tx>
            <c:strRef>
              <c:f>Лист1!$B$2</c:f>
              <c:strCache>
                <c:ptCount val="1"/>
                <c:pt idx="0">
                  <c:v>МЛН.РУБ.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Лист1!$A$3:$A$7</c:f>
              <c:strCache>
                <c:ptCount val="5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национальная экономика</c:v>
                </c:pt>
                <c:pt idx="3">
                  <c:v>общегосударственные расходы</c:v>
                </c:pt>
                <c:pt idx="4">
                  <c:v>прочие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72.3</c:v>
                </c:pt>
                <c:pt idx="1">
                  <c:v>1.5</c:v>
                </c:pt>
                <c:pt idx="2">
                  <c:v>11.4</c:v>
                </c:pt>
                <c:pt idx="3">
                  <c:v>13.3</c:v>
                </c:pt>
                <c:pt idx="4">
                  <c:v>1.5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24396188889734"/>
          <c:y val="5.6244629745567085E-2"/>
          <c:w val="0.31811594091952333"/>
          <c:h val="0.8867601697715332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E291E4-2FDD-4B4A-8574-AC8CFC55CE8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85C9DA-C1EC-4B40-AE69-ADF6607D4345}">
      <dgm:prSet phldrT="[Текст]"/>
      <dgm:spPr/>
      <dgm:t>
        <a:bodyPr/>
        <a:lstStyle/>
        <a:p>
          <a:r>
            <a:rPr lang="ru-RU" dirty="0" smtClean="0"/>
            <a:t>Общее</a:t>
          </a:r>
        </a:p>
        <a:p>
          <a:r>
            <a:rPr lang="ru-RU" dirty="0" smtClean="0"/>
            <a:t> 521,3 млн.руб.</a:t>
          </a:r>
          <a:endParaRPr lang="ru-RU" dirty="0"/>
        </a:p>
      </dgm:t>
    </dgm:pt>
    <dgm:pt modelId="{DC53F847-B5A8-4758-A6A9-21B83B5C1467}" type="parTrans" cxnId="{5E60CFD5-2A0B-4B96-BF84-7C54426AEE97}">
      <dgm:prSet/>
      <dgm:spPr/>
      <dgm:t>
        <a:bodyPr/>
        <a:lstStyle/>
        <a:p>
          <a:endParaRPr lang="ru-RU"/>
        </a:p>
      </dgm:t>
    </dgm:pt>
    <dgm:pt modelId="{CE119740-1737-4F01-B253-1375FBE3ACD4}" type="sibTrans" cxnId="{5E60CFD5-2A0B-4B96-BF84-7C54426AEE97}">
      <dgm:prSet/>
      <dgm:spPr/>
      <dgm:t>
        <a:bodyPr/>
        <a:lstStyle/>
        <a:p>
          <a:endParaRPr lang="ru-RU"/>
        </a:p>
      </dgm:t>
    </dgm:pt>
    <dgm:pt modelId="{D8E373F6-10C6-4D9E-8D07-A6895064C346}">
      <dgm:prSet phldrT="[Текст]"/>
      <dgm:spPr/>
      <dgm:t>
        <a:bodyPr/>
        <a:lstStyle/>
        <a:p>
          <a:r>
            <a:rPr lang="ru-RU" dirty="0" smtClean="0"/>
            <a:t>Дополнительное 74,0 </a:t>
          </a:r>
          <a:r>
            <a:rPr lang="ru-RU" dirty="0" err="1" smtClean="0"/>
            <a:t>млн.руб</a:t>
          </a:r>
          <a:r>
            <a:rPr lang="en-US" smtClean="0"/>
            <a:t>.</a:t>
          </a:r>
          <a:endParaRPr lang="ru-RU" dirty="0"/>
        </a:p>
      </dgm:t>
    </dgm:pt>
    <dgm:pt modelId="{FBFF3E7F-1FC1-42B5-8F8B-A2E73CC348C6}" type="parTrans" cxnId="{C9047827-9732-48A3-B4BC-30CFB0636AA0}">
      <dgm:prSet/>
      <dgm:spPr/>
      <dgm:t>
        <a:bodyPr/>
        <a:lstStyle/>
        <a:p>
          <a:endParaRPr lang="ru-RU"/>
        </a:p>
      </dgm:t>
    </dgm:pt>
    <dgm:pt modelId="{94310BBE-5904-4AF6-81FE-B1E3269E907D}" type="sibTrans" cxnId="{C9047827-9732-48A3-B4BC-30CFB0636AA0}">
      <dgm:prSet/>
      <dgm:spPr/>
      <dgm:t>
        <a:bodyPr/>
        <a:lstStyle/>
        <a:p>
          <a:endParaRPr lang="ru-RU"/>
        </a:p>
      </dgm:t>
    </dgm:pt>
    <dgm:pt modelId="{9E8E43B5-6618-4A14-9945-8A7446163208}">
      <dgm:prSet phldrT="[Текст]"/>
      <dgm:spPr/>
      <dgm:t>
        <a:bodyPr/>
        <a:lstStyle/>
        <a:p>
          <a:r>
            <a:rPr lang="ru-RU" dirty="0" smtClean="0"/>
            <a:t>Повышение квалификации 0,1 млн.руб.</a:t>
          </a:r>
          <a:endParaRPr lang="ru-RU" dirty="0"/>
        </a:p>
      </dgm:t>
    </dgm:pt>
    <dgm:pt modelId="{E0D8F02B-EEA6-46A1-A012-FA4C0337ED8D}" type="parTrans" cxnId="{1A7BAE52-1D6A-4DD0-9307-0C12982650DD}">
      <dgm:prSet/>
      <dgm:spPr/>
      <dgm:t>
        <a:bodyPr/>
        <a:lstStyle/>
        <a:p>
          <a:endParaRPr lang="ru-RU"/>
        </a:p>
      </dgm:t>
    </dgm:pt>
    <dgm:pt modelId="{65575ECF-4467-449B-914B-76C31085F7D7}" type="sibTrans" cxnId="{1A7BAE52-1D6A-4DD0-9307-0C12982650DD}">
      <dgm:prSet/>
      <dgm:spPr/>
      <dgm:t>
        <a:bodyPr/>
        <a:lstStyle/>
        <a:p>
          <a:endParaRPr lang="ru-RU"/>
        </a:p>
      </dgm:t>
    </dgm:pt>
    <dgm:pt modelId="{E35B2F46-1887-44A3-AFD8-98E640BC5A5B}">
      <dgm:prSet/>
      <dgm:spPr/>
      <dgm:t>
        <a:bodyPr/>
        <a:lstStyle/>
        <a:p>
          <a:r>
            <a:rPr lang="ru-RU" dirty="0" smtClean="0"/>
            <a:t>Дошкольное 229,5 млн.руб.</a:t>
          </a:r>
          <a:endParaRPr lang="ru-RU" dirty="0"/>
        </a:p>
      </dgm:t>
    </dgm:pt>
    <dgm:pt modelId="{1A72307E-F2B9-4FC1-84D5-497B7E3122BF}" type="parTrans" cxnId="{8ECA7788-EB05-413E-9DFA-AA1DC5316190}">
      <dgm:prSet/>
      <dgm:spPr/>
      <dgm:t>
        <a:bodyPr/>
        <a:lstStyle/>
        <a:p>
          <a:endParaRPr lang="ru-RU"/>
        </a:p>
      </dgm:t>
    </dgm:pt>
    <dgm:pt modelId="{0600FDE2-AF03-4075-B96D-1468DEB6E0A3}" type="sibTrans" cxnId="{8ECA7788-EB05-413E-9DFA-AA1DC5316190}">
      <dgm:prSet/>
      <dgm:spPr/>
      <dgm:t>
        <a:bodyPr/>
        <a:lstStyle/>
        <a:p>
          <a:endParaRPr lang="ru-RU"/>
        </a:p>
      </dgm:t>
    </dgm:pt>
    <dgm:pt modelId="{14AD39E4-0A2A-4245-91B7-2A88D91B8E0C}">
      <dgm:prSet/>
      <dgm:spPr/>
      <dgm:t>
        <a:bodyPr/>
        <a:lstStyle/>
        <a:p>
          <a:r>
            <a:rPr lang="ru-RU" dirty="0" smtClean="0"/>
            <a:t>Другие вопросы в области образования 22,5 млн.руб.</a:t>
          </a:r>
          <a:endParaRPr lang="ru-RU" dirty="0"/>
        </a:p>
      </dgm:t>
    </dgm:pt>
    <dgm:pt modelId="{792A7818-D7FA-4EB0-A1AD-9ED0796FE8A3}" type="parTrans" cxnId="{4EB2FE92-7804-4DD6-AC66-1516C4CD47F2}">
      <dgm:prSet/>
      <dgm:spPr/>
      <dgm:t>
        <a:bodyPr/>
        <a:lstStyle/>
        <a:p>
          <a:endParaRPr lang="ru-RU"/>
        </a:p>
      </dgm:t>
    </dgm:pt>
    <dgm:pt modelId="{F17F4498-04F9-4018-AFDA-A37296A4C2AD}" type="sibTrans" cxnId="{4EB2FE92-7804-4DD6-AC66-1516C4CD47F2}">
      <dgm:prSet/>
      <dgm:spPr/>
      <dgm:t>
        <a:bodyPr/>
        <a:lstStyle/>
        <a:p>
          <a:endParaRPr lang="ru-RU"/>
        </a:p>
      </dgm:t>
    </dgm:pt>
    <dgm:pt modelId="{4655874D-06BF-4D02-9B41-3FF57CF25F09}">
      <dgm:prSet/>
      <dgm:spPr/>
      <dgm:t>
        <a:bodyPr/>
        <a:lstStyle/>
        <a:p>
          <a:r>
            <a:rPr lang="ru-RU" dirty="0" smtClean="0"/>
            <a:t>Молодежная политика 0,2 млн.руб.</a:t>
          </a:r>
          <a:endParaRPr lang="ru-RU" dirty="0"/>
        </a:p>
      </dgm:t>
    </dgm:pt>
    <dgm:pt modelId="{63AFAF55-CB23-494B-B500-6C540867BCA2}" type="parTrans" cxnId="{325E9BC2-5FCE-4D48-92FB-22E883DD63C1}">
      <dgm:prSet/>
      <dgm:spPr/>
      <dgm:t>
        <a:bodyPr/>
        <a:lstStyle/>
        <a:p>
          <a:endParaRPr lang="ru-RU"/>
        </a:p>
      </dgm:t>
    </dgm:pt>
    <dgm:pt modelId="{D509FCC4-0FA3-41F5-8F39-BBD509B36612}" type="sibTrans" cxnId="{325E9BC2-5FCE-4D48-92FB-22E883DD63C1}">
      <dgm:prSet/>
      <dgm:spPr/>
      <dgm:t>
        <a:bodyPr/>
        <a:lstStyle/>
        <a:p>
          <a:endParaRPr lang="ru-RU"/>
        </a:p>
      </dgm:t>
    </dgm:pt>
    <dgm:pt modelId="{92D308E9-5517-4CED-AA0C-E98A1B8DDF70}" type="pres">
      <dgm:prSet presAssocID="{DCE291E4-2FDD-4B4A-8574-AC8CFC55CE8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364A7-F69C-49F2-9B05-32B1EC3F4BA0}" type="pres">
      <dgm:prSet presAssocID="{1A85C9DA-C1EC-4B40-AE69-ADF6607D4345}" presName="node" presStyleLbl="node1" presStyleIdx="0" presStyleCnt="6" custScaleX="125432" custScaleY="125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59A708-1C8F-4846-AF3E-BA4B24153149}" type="pres">
      <dgm:prSet presAssocID="{1A85C9DA-C1EC-4B40-AE69-ADF6607D4345}" presName="spNode" presStyleCnt="0"/>
      <dgm:spPr/>
    </dgm:pt>
    <dgm:pt modelId="{3D45C0F4-486A-4125-B574-77316EBC0BBC}" type="pres">
      <dgm:prSet presAssocID="{CE119740-1737-4F01-B253-1375FBE3ACD4}" presName="sibTrans" presStyleLbl="sibTrans1D1" presStyleIdx="0" presStyleCnt="6"/>
      <dgm:spPr/>
      <dgm:t>
        <a:bodyPr/>
        <a:lstStyle/>
        <a:p>
          <a:endParaRPr lang="ru-RU"/>
        </a:p>
      </dgm:t>
    </dgm:pt>
    <dgm:pt modelId="{EBB1FBDA-4136-4CC0-9FBB-46A0201E7D99}" type="pres">
      <dgm:prSet presAssocID="{D8E373F6-10C6-4D9E-8D07-A6895064C346}" presName="node" presStyleLbl="node1" presStyleIdx="1" presStyleCnt="6" custScaleX="124298" custScaleY="132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723EB-A4E0-4CAF-8CAE-C36B985DB86B}" type="pres">
      <dgm:prSet presAssocID="{D8E373F6-10C6-4D9E-8D07-A6895064C346}" presName="spNode" presStyleCnt="0"/>
      <dgm:spPr/>
    </dgm:pt>
    <dgm:pt modelId="{E6EB3334-1A7C-48B3-9157-DA5B752279B2}" type="pres">
      <dgm:prSet presAssocID="{94310BBE-5904-4AF6-81FE-B1E3269E907D}" presName="sibTrans" presStyleLbl="sibTrans1D1" presStyleIdx="1" presStyleCnt="6"/>
      <dgm:spPr/>
      <dgm:t>
        <a:bodyPr/>
        <a:lstStyle/>
        <a:p>
          <a:endParaRPr lang="ru-RU"/>
        </a:p>
      </dgm:t>
    </dgm:pt>
    <dgm:pt modelId="{55EF8F19-B43D-4E42-9C1F-C8536B891441}" type="pres">
      <dgm:prSet presAssocID="{9E8E43B5-6618-4A14-9945-8A7446163208}" presName="node" presStyleLbl="node1" presStyleIdx="2" presStyleCnt="6" custScaleX="122815" custScaleY="125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246F6-CFCC-4CBB-8EDA-E4A2C821612B}" type="pres">
      <dgm:prSet presAssocID="{9E8E43B5-6618-4A14-9945-8A7446163208}" presName="spNode" presStyleCnt="0"/>
      <dgm:spPr/>
    </dgm:pt>
    <dgm:pt modelId="{7B1ADEB6-197F-4D20-8E6C-5DBE663D1935}" type="pres">
      <dgm:prSet presAssocID="{65575ECF-4467-449B-914B-76C31085F7D7}" presName="sibTrans" presStyleLbl="sibTrans1D1" presStyleIdx="2" presStyleCnt="6"/>
      <dgm:spPr/>
      <dgm:t>
        <a:bodyPr/>
        <a:lstStyle/>
        <a:p>
          <a:endParaRPr lang="ru-RU"/>
        </a:p>
      </dgm:t>
    </dgm:pt>
    <dgm:pt modelId="{E38DE369-9521-4DD8-816F-F6DE0BD3AEF2}" type="pres">
      <dgm:prSet presAssocID="{14AD39E4-0A2A-4245-91B7-2A88D91B8E0C}" presName="node" presStyleLbl="node1" presStyleIdx="3" presStyleCnt="6" custScaleX="119379" custScaleY="13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49065-B19B-47B5-A390-E88873B3DD5C}" type="pres">
      <dgm:prSet presAssocID="{14AD39E4-0A2A-4245-91B7-2A88D91B8E0C}" presName="spNode" presStyleCnt="0"/>
      <dgm:spPr/>
    </dgm:pt>
    <dgm:pt modelId="{81F852D1-F99E-4D0E-ACDF-59F9511D9D86}" type="pres">
      <dgm:prSet presAssocID="{F17F4498-04F9-4018-AFDA-A37296A4C2AD}" presName="sibTrans" presStyleLbl="sibTrans1D1" presStyleIdx="3" presStyleCnt="6"/>
      <dgm:spPr/>
      <dgm:t>
        <a:bodyPr/>
        <a:lstStyle/>
        <a:p>
          <a:endParaRPr lang="ru-RU"/>
        </a:p>
      </dgm:t>
    </dgm:pt>
    <dgm:pt modelId="{D9CB4265-863F-4484-88E1-E412586A609E}" type="pres">
      <dgm:prSet presAssocID="{4655874D-06BF-4D02-9B41-3FF57CF25F09}" presName="node" presStyleLbl="node1" presStyleIdx="4" presStyleCnt="6" custScaleX="134484" custScaleY="138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365FA-42E6-403A-AA1C-BD4AB11CE7E8}" type="pres">
      <dgm:prSet presAssocID="{4655874D-06BF-4D02-9B41-3FF57CF25F09}" presName="spNode" presStyleCnt="0"/>
      <dgm:spPr/>
    </dgm:pt>
    <dgm:pt modelId="{6587FCFE-140E-484C-9ED7-51199F736779}" type="pres">
      <dgm:prSet presAssocID="{D509FCC4-0FA3-41F5-8F39-BBD509B36612}" presName="sibTrans" presStyleLbl="sibTrans1D1" presStyleIdx="4" presStyleCnt="6"/>
      <dgm:spPr/>
      <dgm:t>
        <a:bodyPr/>
        <a:lstStyle/>
        <a:p>
          <a:endParaRPr lang="ru-RU"/>
        </a:p>
      </dgm:t>
    </dgm:pt>
    <dgm:pt modelId="{DB874819-37E3-4469-A6E9-944BF5AC4C1F}" type="pres">
      <dgm:prSet presAssocID="{E35B2F46-1887-44A3-AFD8-98E640BC5A5B}" presName="node" presStyleLbl="node1" presStyleIdx="5" presStyleCnt="6" custScaleX="127909" custScaleY="136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7C68F-8AE8-4078-B3B7-10DCC42B3F1A}" type="pres">
      <dgm:prSet presAssocID="{E35B2F46-1887-44A3-AFD8-98E640BC5A5B}" presName="spNode" presStyleCnt="0"/>
      <dgm:spPr/>
    </dgm:pt>
    <dgm:pt modelId="{11C9ECE9-71A0-4CE8-9C3E-AC6F34B106CC}" type="pres">
      <dgm:prSet presAssocID="{0600FDE2-AF03-4075-B96D-1468DEB6E0A3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445E6141-E8DC-4F90-9178-5D3DBF2ED655}" type="presOf" srcId="{4655874D-06BF-4D02-9B41-3FF57CF25F09}" destId="{D9CB4265-863F-4484-88E1-E412586A609E}" srcOrd="0" destOrd="0" presId="urn:microsoft.com/office/officeart/2005/8/layout/cycle6"/>
    <dgm:cxn modelId="{794DE95B-839D-4312-B5D6-58CA2C34F4C6}" type="presOf" srcId="{65575ECF-4467-449B-914B-76C31085F7D7}" destId="{7B1ADEB6-197F-4D20-8E6C-5DBE663D1935}" srcOrd="0" destOrd="0" presId="urn:microsoft.com/office/officeart/2005/8/layout/cycle6"/>
    <dgm:cxn modelId="{4EB2FE92-7804-4DD6-AC66-1516C4CD47F2}" srcId="{DCE291E4-2FDD-4B4A-8574-AC8CFC55CE81}" destId="{14AD39E4-0A2A-4245-91B7-2A88D91B8E0C}" srcOrd="3" destOrd="0" parTransId="{792A7818-D7FA-4EB0-A1AD-9ED0796FE8A3}" sibTransId="{F17F4498-04F9-4018-AFDA-A37296A4C2AD}"/>
    <dgm:cxn modelId="{FF99D473-09DB-4C5D-BB19-841740047031}" type="presOf" srcId="{D8E373F6-10C6-4D9E-8D07-A6895064C346}" destId="{EBB1FBDA-4136-4CC0-9FBB-46A0201E7D99}" srcOrd="0" destOrd="0" presId="urn:microsoft.com/office/officeart/2005/8/layout/cycle6"/>
    <dgm:cxn modelId="{31B3B18C-908A-4093-841A-FAD3B33C70AD}" type="presOf" srcId="{0600FDE2-AF03-4075-B96D-1468DEB6E0A3}" destId="{11C9ECE9-71A0-4CE8-9C3E-AC6F34B106CC}" srcOrd="0" destOrd="0" presId="urn:microsoft.com/office/officeart/2005/8/layout/cycle6"/>
    <dgm:cxn modelId="{325E9BC2-5FCE-4D48-92FB-22E883DD63C1}" srcId="{DCE291E4-2FDD-4B4A-8574-AC8CFC55CE81}" destId="{4655874D-06BF-4D02-9B41-3FF57CF25F09}" srcOrd="4" destOrd="0" parTransId="{63AFAF55-CB23-494B-B500-6C540867BCA2}" sibTransId="{D509FCC4-0FA3-41F5-8F39-BBD509B36612}"/>
    <dgm:cxn modelId="{E1B4BED4-E130-4227-A6A5-E5C1CC9925B1}" type="presOf" srcId="{E35B2F46-1887-44A3-AFD8-98E640BC5A5B}" destId="{DB874819-37E3-4469-A6E9-944BF5AC4C1F}" srcOrd="0" destOrd="0" presId="urn:microsoft.com/office/officeart/2005/8/layout/cycle6"/>
    <dgm:cxn modelId="{C9047827-9732-48A3-B4BC-30CFB0636AA0}" srcId="{DCE291E4-2FDD-4B4A-8574-AC8CFC55CE81}" destId="{D8E373F6-10C6-4D9E-8D07-A6895064C346}" srcOrd="1" destOrd="0" parTransId="{FBFF3E7F-1FC1-42B5-8F8B-A2E73CC348C6}" sibTransId="{94310BBE-5904-4AF6-81FE-B1E3269E907D}"/>
    <dgm:cxn modelId="{FEEC640D-C733-4D9B-B150-6713B32849FE}" type="presOf" srcId="{D509FCC4-0FA3-41F5-8F39-BBD509B36612}" destId="{6587FCFE-140E-484C-9ED7-51199F736779}" srcOrd="0" destOrd="0" presId="urn:microsoft.com/office/officeart/2005/8/layout/cycle6"/>
    <dgm:cxn modelId="{8ECA7788-EB05-413E-9DFA-AA1DC5316190}" srcId="{DCE291E4-2FDD-4B4A-8574-AC8CFC55CE81}" destId="{E35B2F46-1887-44A3-AFD8-98E640BC5A5B}" srcOrd="5" destOrd="0" parTransId="{1A72307E-F2B9-4FC1-84D5-497B7E3122BF}" sibTransId="{0600FDE2-AF03-4075-B96D-1468DEB6E0A3}"/>
    <dgm:cxn modelId="{2BBC77A9-4CE2-4DC3-862E-6A25209ECBD9}" type="presOf" srcId="{CE119740-1737-4F01-B253-1375FBE3ACD4}" destId="{3D45C0F4-486A-4125-B574-77316EBC0BBC}" srcOrd="0" destOrd="0" presId="urn:microsoft.com/office/officeart/2005/8/layout/cycle6"/>
    <dgm:cxn modelId="{4C84C99E-8F64-4D55-85F8-B56FA0A28254}" type="presOf" srcId="{F17F4498-04F9-4018-AFDA-A37296A4C2AD}" destId="{81F852D1-F99E-4D0E-ACDF-59F9511D9D86}" srcOrd="0" destOrd="0" presId="urn:microsoft.com/office/officeart/2005/8/layout/cycle6"/>
    <dgm:cxn modelId="{5E60CFD5-2A0B-4B96-BF84-7C54426AEE97}" srcId="{DCE291E4-2FDD-4B4A-8574-AC8CFC55CE81}" destId="{1A85C9DA-C1EC-4B40-AE69-ADF6607D4345}" srcOrd="0" destOrd="0" parTransId="{DC53F847-B5A8-4758-A6A9-21B83B5C1467}" sibTransId="{CE119740-1737-4F01-B253-1375FBE3ACD4}"/>
    <dgm:cxn modelId="{9FA0F13B-4E18-4C77-BC34-3338BB1F9BBA}" type="presOf" srcId="{DCE291E4-2FDD-4B4A-8574-AC8CFC55CE81}" destId="{92D308E9-5517-4CED-AA0C-E98A1B8DDF70}" srcOrd="0" destOrd="0" presId="urn:microsoft.com/office/officeart/2005/8/layout/cycle6"/>
    <dgm:cxn modelId="{A1067140-3930-403E-B0DB-8E7824C06583}" type="presOf" srcId="{9E8E43B5-6618-4A14-9945-8A7446163208}" destId="{55EF8F19-B43D-4E42-9C1F-C8536B891441}" srcOrd="0" destOrd="0" presId="urn:microsoft.com/office/officeart/2005/8/layout/cycle6"/>
    <dgm:cxn modelId="{1A7BAE52-1D6A-4DD0-9307-0C12982650DD}" srcId="{DCE291E4-2FDD-4B4A-8574-AC8CFC55CE81}" destId="{9E8E43B5-6618-4A14-9945-8A7446163208}" srcOrd="2" destOrd="0" parTransId="{E0D8F02B-EEA6-46A1-A012-FA4C0337ED8D}" sibTransId="{65575ECF-4467-449B-914B-76C31085F7D7}"/>
    <dgm:cxn modelId="{DAA7210C-6C2E-44E7-8C33-A6301ED3FDEC}" type="presOf" srcId="{1A85C9DA-C1EC-4B40-AE69-ADF6607D4345}" destId="{E69364A7-F69C-49F2-9B05-32B1EC3F4BA0}" srcOrd="0" destOrd="0" presId="urn:microsoft.com/office/officeart/2005/8/layout/cycle6"/>
    <dgm:cxn modelId="{E99B2E71-368B-4418-92BF-3862977B6385}" type="presOf" srcId="{14AD39E4-0A2A-4245-91B7-2A88D91B8E0C}" destId="{E38DE369-9521-4DD8-816F-F6DE0BD3AEF2}" srcOrd="0" destOrd="0" presId="urn:microsoft.com/office/officeart/2005/8/layout/cycle6"/>
    <dgm:cxn modelId="{28C76C44-AFE7-47C1-9FC2-186690F8E82C}" type="presOf" srcId="{94310BBE-5904-4AF6-81FE-B1E3269E907D}" destId="{E6EB3334-1A7C-48B3-9157-DA5B752279B2}" srcOrd="0" destOrd="0" presId="urn:microsoft.com/office/officeart/2005/8/layout/cycle6"/>
    <dgm:cxn modelId="{C2927792-2ED0-41AA-AF2A-A40105BCF697}" type="presParOf" srcId="{92D308E9-5517-4CED-AA0C-E98A1B8DDF70}" destId="{E69364A7-F69C-49F2-9B05-32B1EC3F4BA0}" srcOrd="0" destOrd="0" presId="urn:microsoft.com/office/officeart/2005/8/layout/cycle6"/>
    <dgm:cxn modelId="{C5BD36D0-C5D6-4A57-8E4E-4B89CB7A1022}" type="presParOf" srcId="{92D308E9-5517-4CED-AA0C-E98A1B8DDF70}" destId="{6E59A708-1C8F-4846-AF3E-BA4B24153149}" srcOrd="1" destOrd="0" presId="urn:microsoft.com/office/officeart/2005/8/layout/cycle6"/>
    <dgm:cxn modelId="{15D58700-5CA7-477B-AB8D-F8734DBBEEC8}" type="presParOf" srcId="{92D308E9-5517-4CED-AA0C-E98A1B8DDF70}" destId="{3D45C0F4-486A-4125-B574-77316EBC0BBC}" srcOrd="2" destOrd="0" presId="urn:microsoft.com/office/officeart/2005/8/layout/cycle6"/>
    <dgm:cxn modelId="{4A3B5AEF-C2BA-4063-B01E-CEAF6D68FB25}" type="presParOf" srcId="{92D308E9-5517-4CED-AA0C-E98A1B8DDF70}" destId="{EBB1FBDA-4136-4CC0-9FBB-46A0201E7D99}" srcOrd="3" destOrd="0" presId="urn:microsoft.com/office/officeart/2005/8/layout/cycle6"/>
    <dgm:cxn modelId="{529323A8-F192-4C39-8766-F6C1FE582EB1}" type="presParOf" srcId="{92D308E9-5517-4CED-AA0C-E98A1B8DDF70}" destId="{CBF723EB-A4E0-4CAF-8CAE-C36B985DB86B}" srcOrd="4" destOrd="0" presId="urn:microsoft.com/office/officeart/2005/8/layout/cycle6"/>
    <dgm:cxn modelId="{DED3FABD-D98B-432B-9BF8-A8F485A8A492}" type="presParOf" srcId="{92D308E9-5517-4CED-AA0C-E98A1B8DDF70}" destId="{E6EB3334-1A7C-48B3-9157-DA5B752279B2}" srcOrd="5" destOrd="0" presId="urn:microsoft.com/office/officeart/2005/8/layout/cycle6"/>
    <dgm:cxn modelId="{2E6B5FEF-D326-4892-975B-1760D44522A0}" type="presParOf" srcId="{92D308E9-5517-4CED-AA0C-E98A1B8DDF70}" destId="{55EF8F19-B43D-4E42-9C1F-C8536B891441}" srcOrd="6" destOrd="0" presId="urn:microsoft.com/office/officeart/2005/8/layout/cycle6"/>
    <dgm:cxn modelId="{BD8AD083-EA97-43AD-9AD2-495954294C46}" type="presParOf" srcId="{92D308E9-5517-4CED-AA0C-E98A1B8DDF70}" destId="{E40246F6-CFCC-4CBB-8EDA-E4A2C821612B}" srcOrd="7" destOrd="0" presId="urn:microsoft.com/office/officeart/2005/8/layout/cycle6"/>
    <dgm:cxn modelId="{48F08AB7-F03A-4F6E-9412-979E006BD4C1}" type="presParOf" srcId="{92D308E9-5517-4CED-AA0C-E98A1B8DDF70}" destId="{7B1ADEB6-197F-4D20-8E6C-5DBE663D1935}" srcOrd="8" destOrd="0" presId="urn:microsoft.com/office/officeart/2005/8/layout/cycle6"/>
    <dgm:cxn modelId="{03EB3B0C-EA28-4C0B-AEF1-059829DAE506}" type="presParOf" srcId="{92D308E9-5517-4CED-AA0C-E98A1B8DDF70}" destId="{E38DE369-9521-4DD8-816F-F6DE0BD3AEF2}" srcOrd="9" destOrd="0" presId="urn:microsoft.com/office/officeart/2005/8/layout/cycle6"/>
    <dgm:cxn modelId="{0964604A-71D0-4062-A731-0E2E86B060F5}" type="presParOf" srcId="{92D308E9-5517-4CED-AA0C-E98A1B8DDF70}" destId="{F6A49065-B19B-47B5-A390-E88873B3DD5C}" srcOrd="10" destOrd="0" presId="urn:microsoft.com/office/officeart/2005/8/layout/cycle6"/>
    <dgm:cxn modelId="{8F807F21-8EF6-4A92-870D-D7A208868EA0}" type="presParOf" srcId="{92D308E9-5517-4CED-AA0C-E98A1B8DDF70}" destId="{81F852D1-F99E-4D0E-ACDF-59F9511D9D86}" srcOrd="11" destOrd="0" presId="urn:microsoft.com/office/officeart/2005/8/layout/cycle6"/>
    <dgm:cxn modelId="{55BC7AC0-1FA2-4187-A360-FABA46EAD239}" type="presParOf" srcId="{92D308E9-5517-4CED-AA0C-E98A1B8DDF70}" destId="{D9CB4265-863F-4484-88E1-E412586A609E}" srcOrd="12" destOrd="0" presId="urn:microsoft.com/office/officeart/2005/8/layout/cycle6"/>
    <dgm:cxn modelId="{CF4E62F8-350C-4DFF-8582-0B39E2ABA13B}" type="presParOf" srcId="{92D308E9-5517-4CED-AA0C-E98A1B8DDF70}" destId="{901365FA-42E6-403A-AA1C-BD4AB11CE7E8}" srcOrd="13" destOrd="0" presId="urn:microsoft.com/office/officeart/2005/8/layout/cycle6"/>
    <dgm:cxn modelId="{E4A5EA17-B1B1-4DFE-A995-D921383558C6}" type="presParOf" srcId="{92D308E9-5517-4CED-AA0C-E98A1B8DDF70}" destId="{6587FCFE-140E-484C-9ED7-51199F736779}" srcOrd="14" destOrd="0" presId="urn:microsoft.com/office/officeart/2005/8/layout/cycle6"/>
    <dgm:cxn modelId="{D283FF44-EEEB-4EDF-8B6E-E11D8FF0ADDA}" type="presParOf" srcId="{92D308E9-5517-4CED-AA0C-E98A1B8DDF70}" destId="{DB874819-37E3-4469-A6E9-944BF5AC4C1F}" srcOrd="15" destOrd="0" presId="urn:microsoft.com/office/officeart/2005/8/layout/cycle6"/>
    <dgm:cxn modelId="{056AB0BC-1271-424B-8E46-51D039A89AA4}" type="presParOf" srcId="{92D308E9-5517-4CED-AA0C-E98A1B8DDF70}" destId="{BDD7C68F-8AE8-4078-B3B7-10DCC42B3F1A}" srcOrd="16" destOrd="0" presId="urn:microsoft.com/office/officeart/2005/8/layout/cycle6"/>
    <dgm:cxn modelId="{A7519C6A-B2FC-4BA6-B512-6BD643796F7B}" type="presParOf" srcId="{92D308E9-5517-4CED-AA0C-E98A1B8DDF70}" destId="{11C9ECE9-71A0-4CE8-9C3E-AC6F34B106CC}" srcOrd="17" destOrd="0" presId="urn:microsoft.com/office/officeart/2005/8/layout/cycle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C01874-F443-4AFA-8D23-3B169AEB5BBB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12C6E3-41E3-4E66-BCCC-A32EF66A0963}">
      <dgm:prSet phldrT="[Текст]" custT="1"/>
      <dgm:spPr/>
      <dgm:t>
        <a:bodyPr/>
        <a:lstStyle/>
        <a:p>
          <a:r>
            <a:rPr lang="ru-RU" sz="1400" dirty="0" smtClean="0"/>
            <a:t>Жилищное хозяйство </a:t>
          </a:r>
          <a:r>
            <a:rPr lang="ru-RU" sz="1600" dirty="0" smtClean="0"/>
            <a:t>4,7 </a:t>
          </a:r>
          <a:r>
            <a:rPr lang="ru-RU" sz="1400" dirty="0" smtClean="0"/>
            <a:t>млн.руб.</a:t>
          </a:r>
          <a:endParaRPr lang="ru-RU" sz="1400" dirty="0"/>
        </a:p>
      </dgm:t>
    </dgm:pt>
    <dgm:pt modelId="{257E5D2F-105E-4B6F-A9E1-21D003123E1F}" type="parTrans" cxnId="{4A39E60C-D0A8-4595-9904-5F502CD1D518}">
      <dgm:prSet/>
      <dgm:spPr/>
      <dgm:t>
        <a:bodyPr/>
        <a:lstStyle/>
        <a:p>
          <a:endParaRPr lang="ru-RU"/>
        </a:p>
      </dgm:t>
    </dgm:pt>
    <dgm:pt modelId="{E1F0156C-506C-40A3-A477-880878F7C2BA}" type="sibTrans" cxnId="{4A39E60C-D0A8-4595-9904-5F502CD1D518}">
      <dgm:prSet/>
      <dgm:spPr/>
      <dgm:t>
        <a:bodyPr/>
        <a:lstStyle/>
        <a:p>
          <a:endParaRPr lang="ru-RU"/>
        </a:p>
      </dgm:t>
    </dgm:pt>
    <dgm:pt modelId="{A6376265-AAB0-47FD-A8FD-C71D313422F1}">
      <dgm:prSet phldrT="[Текст]" custT="1"/>
      <dgm:spPr/>
      <dgm:t>
        <a:bodyPr/>
        <a:lstStyle/>
        <a:p>
          <a:r>
            <a:rPr lang="ru-RU" sz="1400" dirty="0" smtClean="0"/>
            <a:t>Благоустройство</a:t>
          </a:r>
        </a:p>
        <a:p>
          <a:r>
            <a:rPr lang="ru-RU" sz="1600" dirty="0" smtClean="0"/>
            <a:t>0,5 </a:t>
          </a:r>
          <a:r>
            <a:rPr lang="ru-RU" sz="1400" dirty="0" smtClean="0"/>
            <a:t>млн. руб.</a:t>
          </a:r>
          <a:endParaRPr lang="ru-RU" sz="1400" dirty="0"/>
        </a:p>
      </dgm:t>
    </dgm:pt>
    <dgm:pt modelId="{734A262F-8323-458A-B804-1AEE65300B45}" type="parTrans" cxnId="{4C42B12E-0573-459E-B890-01F7060F7987}">
      <dgm:prSet/>
      <dgm:spPr/>
      <dgm:t>
        <a:bodyPr/>
        <a:lstStyle/>
        <a:p>
          <a:endParaRPr lang="ru-RU"/>
        </a:p>
      </dgm:t>
    </dgm:pt>
    <dgm:pt modelId="{7E522B8D-48ED-4E7F-882D-F0BAD4F44FDF}" type="sibTrans" cxnId="{4C42B12E-0573-459E-B890-01F7060F7987}">
      <dgm:prSet/>
      <dgm:spPr/>
      <dgm:t>
        <a:bodyPr/>
        <a:lstStyle/>
        <a:p>
          <a:endParaRPr lang="ru-RU"/>
        </a:p>
      </dgm:t>
    </dgm:pt>
    <dgm:pt modelId="{03E2CC6B-78D5-4E6B-B76F-B8C130D49040}">
      <dgm:prSet phldrT="[Текст]" custT="1"/>
      <dgm:spPr/>
      <dgm:t>
        <a:bodyPr/>
        <a:lstStyle/>
        <a:p>
          <a:r>
            <a:rPr lang="ru-RU" sz="1400" dirty="0" smtClean="0"/>
            <a:t>Коммунальное хозяйство</a:t>
          </a:r>
        </a:p>
        <a:p>
          <a:r>
            <a:rPr lang="ru-RU" sz="1600" dirty="0" smtClean="0"/>
            <a:t>8,4 </a:t>
          </a:r>
          <a:r>
            <a:rPr lang="ru-RU" sz="1400" dirty="0" smtClean="0"/>
            <a:t>млн. руб.</a:t>
          </a:r>
          <a:endParaRPr lang="ru-RU" sz="1400" dirty="0"/>
        </a:p>
      </dgm:t>
    </dgm:pt>
    <dgm:pt modelId="{B9900933-0078-4FF6-B36B-D6C1C9611C7B}" type="sibTrans" cxnId="{13BB6477-2A1F-4536-82CA-EE5C0C2D394C}">
      <dgm:prSet/>
      <dgm:spPr/>
      <dgm:t>
        <a:bodyPr/>
        <a:lstStyle/>
        <a:p>
          <a:endParaRPr lang="ru-RU"/>
        </a:p>
      </dgm:t>
    </dgm:pt>
    <dgm:pt modelId="{34C43305-F325-4A94-AF8B-498E5E61A5FE}" type="parTrans" cxnId="{13BB6477-2A1F-4536-82CA-EE5C0C2D394C}">
      <dgm:prSet/>
      <dgm:spPr/>
      <dgm:t>
        <a:bodyPr/>
        <a:lstStyle/>
        <a:p>
          <a:endParaRPr lang="ru-RU"/>
        </a:p>
      </dgm:t>
    </dgm:pt>
    <dgm:pt modelId="{D5AF7E02-AED9-41FF-AD29-563641A7FF3E}">
      <dgm:prSet phldrT="[Текст]" custT="1"/>
      <dgm:spPr/>
      <dgm:t>
        <a:bodyPr/>
        <a:lstStyle/>
        <a:p>
          <a:r>
            <a:rPr lang="ru-RU" sz="1400" dirty="0" smtClean="0"/>
            <a:t>Другие вопросы в области ЖКХ </a:t>
          </a:r>
        </a:p>
        <a:p>
          <a:r>
            <a:rPr lang="ru-RU" sz="1600" dirty="0" smtClean="0"/>
            <a:t>5,1</a:t>
          </a:r>
          <a:r>
            <a:rPr lang="ru-RU" sz="1400" dirty="0" smtClean="0"/>
            <a:t> млн. руб</a:t>
          </a:r>
          <a:r>
            <a:rPr lang="ru-RU" sz="2300" dirty="0" smtClean="0"/>
            <a:t>.</a:t>
          </a:r>
          <a:endParaRPr lang="ru-RU" sz="2300" dirty="0"/>
        </a:p>
      </dgm:t>
    </dgm:pt>
    <dgm:pt modelId="{034FED75-16A2-41BD-A765-DD90F7BD58F0}" type="parTrans" cxnId="{4F7D6C82-E91B-49BF-99A1-71C3961CADF0}">
      <dgm:prSet/>
      <dgm:spPr/>
      <dgm:t>
        <a:bodyPr/>
        <a:lstStyle/>
        <a:p>
          <a:endParaRPr lang="ru-RU"/>
        </a:p>
      </dgm:t>
    </dgm:pt>
    <dgm:pt modelId="{3425A94F-F39E-4067-94F0-D247397C1923}" type="sibTrans" cxnId="{4F7D6C82-E91B-49BF-99A1-71C3961CADF0}">
      <dgm:prSet/>
      <dgm:spPr/>
      <dgm:t>
        <a:bodyPr/>
        <a:lstStyle/>
        <a:p>
          <a:endParaRPr lang="ru-RU"/>
        </a:p>
      </dgm:t>
    </dgm:pt>
    <dgm:pt modelId="{2E6B879B-D908-4AF3-9031-EAAFCFD9EA36}" type="pres">
      <dgm:prSet presAssocID="{8BC01874-F443-4AFA-8D23-3B169AEB5BB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08651E-EFDD-4FDD-AC57-9C265BDE55B5}" type="pres">
      <dgm:prSet presAssocID="{9A12C6E3-41E3-4E66-BCCC-A32EF66A0963}" presName="vertOne" presStyleCnt="0"/>
      <dgm:spPr/>
      <dgm:t>
        <a:bodyPr/>
        <a:lstStyle/>
        <a:p>
          <a:endParaRPr lang="ru-RU"/>
        </a:p>
      </dgm:t>
    </dgm:pt>
    <dgm:pt modelId="{DBA9217A-BD6B-4690-A0B6-9594BD9C8386}" type="pres">
      <dgm:prSet presAssocID="{9A12C6E3-41E3-4E66-BCCC-A32EF66A0963}" presName="txOne" presStyleLbl="node0" presStyleIdx="0" presStyleCnt="4" custLinFactNeighborX="-15049" custLinFactNeighborY="32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9A417D-EAB2-4806-9680-03F034FD8912}" type="pres">
      <dgm:prSet presAssocID="{9A12C6E3-41E3-4E66-BCCC-A32EF66A0963}" presName="horzOne" presStyleCnt="0"/>
      <dgm:spPr/>
      <dgm:t>
        <a:bodyPr/>
        <a:lstStyle/>
        <a:p>
          <a:endParaRPr lang="ru-RU"/>
        </a:p>
      </dgm:t>
    </dgm:pt>
    <dgm:pt modelId="{E4FEB303-4A25-4413-A253-80AFBE3A47C9}" type="pres">
      <dgm:prSet presAssocID="{E1F0156C-506C-40A3-A477-880878F7C2BA}" presName="sibSpaceOne" presStyleCnt="0"/>
      <dgm:spPr/>
      <dgm:t>
        <a:bodyPr/>
        <a:lstStyle/>
        <a:p>
          <a:endParaRPr lang="ru-RU"/>
        </a:p>
      </dgm:t>
    </dgm:pt>
    <dgm:pt modelId="{E71CE6FB-4DEA-4D61-85A1-877AFCB1A355}" type="pres">
      <dgm:prSet presAssocID="{03E2CC6B-78D5-4E6B-B76F-B8C130D49040}" presName="vertOne" presStyleCnt="0"/>
      <dgm:spPr/>
      <dgm:t>
        <a:bodyPr/>
        <a:lstStyle/>
        <a:p>
          <a:endParaRPr lang="ru-RU"/>
        </a:p>
      </dgm:t>
    </dgm:pt>
    <dgm:pt modelId="{9B0E949B-DCE6-4D7F-8B53-FB2B5747756E}" type="pres">
      <dgm:prSet presAssocID="{03E2CC6B-78D5-4E6B-B76F-B8C130D49040}" presName="txOne" presStyleLbl="node0" presStyleIdx="1" presStyleCnt="4" custLinFactNeighborX="-4695" custLinFactNeighborY="-27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CD4B6B-B261-44B0-9045-4117205860A7}" type="pres">
      <dgm:prSet presAssocID="{03E2CC6B-78D5-4E6B-B76F-B8C130D49040}" presName="horzOne" presStyleCnt="0"/>
      <dgm:spPr/>
      <dgm:t>
        <a:bodyPr/>
        <a:lstStyle/>
        <a:p>
          <a:endParaRPr lang="ru-RU"/>
        </a:p>
      </dgm:t>
    </dgm:pt>
    <dgm:pt modelId="{740F769A-60C8-4A88-9793-E738CA6CF2C5}" type="pres">
      <dgm:prSet presAssocID="{B9900933-0078-4FF6-B36B-D6C1C9611C7B}" presName="sibSpaceOne" presStyleCnt="0"/>
      <dgm:spPr/>
      <dgm:t>
        <a:bodyPr/>
        <a:lstStyle/>
        <a:p>
          <a:endParaRPr lang="ru-RU"/>
        </a:p>
      </dgm:t>
    </dgm:pt>
    <dgm:pt modelId="{988B0539-1754-4ADF-8313-2809679E1680}" type="pres">
      <dgm:prSet presAssocID="{A6376265-AAB0-47FD-A8FD-C71D313422F1}" presName="vertOne" presStyleCnt="0"/>
      <dgm:spPr/>
      <dgm:t>
        <a:bodyPr/>
        <a:lstStyle/>
        <a:p>
          <a:endParaRPr lang="ru-RU"/>
        </a:p>
      </dgm:t>
    </dgm:pt>
    <dgm:pt modelId="{46FD1D90-651E-4D11-B904-323496D7CD73}" type="pres">
      <dgm:prSet presAssocID="{A6376265-AAB0-47FD-A8FD-C71D313422F1}" presName="txOne" presStyleLbl="node0" presStyleIdx="2" presStyleCnt="4" custLinFactNeighborX="-5600" custLinFactNeighborY="-21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BCA71A-97DC-4406-997A-72AB613BCB2F}" type="pres">
      <dgm:prSet presAssocID="{A6376265-AAB0-47FD-A8FD-C71D313422F1}" presName="horzOne" presStyleCnt="0"/>
      <dgm:spPr/>
      <dgm:t>
        <a:bodyPr/>
        <a:lstStyle/>
        <a:p>
          <a:endParaRPr lang="ru-RU"/>
        </a:p>
      </dgm:t>
    </dgm:pt>
    <dgm:pt modelId="{58E07713-4399-4346-9DF1-194C1DECA671}" type="pres">
      <dgm:prSet presAssocID="{7E522B8D-48ED-4E7F-882D-F0BAD4F44FDF}" presName="sibSpaceOne" presStyleCnt="0"/>
      <dgm:spPr/>
      <dgm:t>
        <a:bodyPr/>
        <a:lstStyle/>
        <a:p>
          <a:endParaRPr lang="ru-RU"/>
        </a:p>
      </dgm:t>
    </dgm:pt>
    <dgm:pt modelId="{373FDEA7-9864-4689-8A19-CCD07F2E4ED8}" type="pres">
      <dgm:prSet presAssocID="{D5AF7E02-AED9-41FF-AD29-563641A7FF3E}" presName="vertOne" presStyleCnt="0"/>
      <dgm:spPr/>
      <dgm:t>
        <a:bodyPr/>
        <a:lstStyle/>
        <a:p>
          <a:endParaRPr lang="ru-RU"/>
        </a:p>
      </dgm:t>
    </dgm:pt>
    <dgm:pt modelId="{16F83403-FACC-4CBC-8862-71B51DFACC71}" type="pres">
      <dgm:prSet presAssocID="{D5AF7E02-AED9-41FF-AD29-563641A7FF3E}" presName="txOne" presStyleLbl="node0" presStyleIdx="3" presStyleCnt="4" custLinFactNeighborX="9070" custLinFactNeighborY="-5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32624D-B8C9-4A32-8133-D84DE1D58431}" type="pres">
      <dgm:prSet presAssocID="{D5AF7E02-AED9-41FF-AD29-563641A7FF3E}" presName="horzOne" presStyleCnt="0"/>
      <dgm:spPr/>
      <dgm:t>
        <a:bodyPr/>
        <a:lstStyle/>
        <a:p>
          <a:endParaRPr lang="ru-RU"/>
        </a:p>
      </dgm:t>
    </dgm:pt>
  </dgm:ptLst>
  <dgm:cxnLst>
    <dgm:cxn modelId="{D9E14C1F-D080-44A5-884A-88541E551379}" type="presOf" srcId="{8BC01874-F443-4AFA-8D23-3B169AEB5BBB}" destId="{2E6B879B-D908-4AF3-9031-EAAFCFD9EA36}" srcOrd="0" destOrd="0" presId="urn:microsoft.com/office/officeart/2005/8/layout/hierarchy4"/>
    <dgm:cxn modelId="{A119A07D-50B1-40EB-8C0A-CF90BC8EF8E8}" type="presOf" srcId="{D5AF7E02-AED9-41FF-AD29-563641A7FF3E}" destId="{16F83403-FACC-4CBC-8862-71B51DFACC71}" srcOrd="0" destOrd="0" presId="urn:microsoft.com/office/officeart/2005/8/layout/hierarchy4"/>
    <dgm:cxn modelId="{4C42B12E-0573-459E-B890-01F7060F7987}" srcId="{8BC01874-F443-4AFA-8D23-3B169AEB5BBB}" destId="{A6376265-AAB0-47FD-A8FD-C71D313422F1}" srcOrd="2" destOrd="0" parTransId="{734A262F-8323-458A-B804-1AEE65300B45}" sibTransId="{7E522B8D-48ED-4E7F-882D-F0BAD4F44FDF}"/>
    <dgm:cxn modelId="{4F7D6C82-E91B-49BF-99A1-71C3961CADF0}" srcId="{8BC01874-F443-4AFA-8D23-3B169AEB5BBB}" destId="{D5AF7E02-AED9-41FF-AD29-563641A7FF3E}" srcOrd="3" destOrd="0" parTransId="{034FED75-16A2-41BD-A765-DD90F7BD58F0}" sibTransId="{3425A94F-F39E-4067-94F0-D247397C1923}"/>
    <dgm:cxn modelId="{BE8819CC-8E12-40F4-9BA1-6F3AEECA36E5}" type="presOf" srcId="{9A12C6E3-41E3-4E66-BCCC-A32EF66A0963}" destId="{DBA9217A-BD6B-4690-A0B6-9594BD9C8386}" srcOrd="0" destOrd="0" presId="urn:microsoft.com/office/officeart/2005/8/layout/hierarchy4"/>
    <dgm:cxn modelId="{F17B1A8D-440D-42F4-AC7A-03748C2A786D}" type="presOf" srcId="{03E2CC6B-78D5-4E6B-B76F-B8C130D49040}" destId="{9B0E949B-DCE6-4D7F-8B53-FB2B5747756E}" srcOrd="0" destOrd="0" presId="urn:microsoft.com/office/officeart/2005/8/layout/hierarchy4"/>
    <dgm:cxn modelId="{4A39E60C-D0A8-4595-9904-5F502CD1D518}" srcId="{8BC01874-F443-4AFA-8D23-3B169AEB5BBB}" destId="{9A12C6E3-41E3-4E66-BCCC-A32EF66A0963}" srcOrd="0" destOrd="0" parTransId="{257E5D2F-105E-4B6F-A9E1-21D003123E1F}" sibTransId="{E1F0156C-506C-40A3-A477-880878F7C2BA}"/>
    <dgm:cxn modelId="{13BB6477-2A1F-4536-82CA-EE5C0C2D394C}" srcId="{8BC01874-F443-4AFA-8D23-3B169AEB5BBB}" destId="{03E2CC6B-78D5-4E6B-B76F-B8C130D49040}" srcOrd="1" destOrd="0" parTransId="{34C43305-F325-4A94-AF8B-498E5E61A5FE}" sibTransId="{B9900933-0078-4FF6-B36B-D6C1C9611C7B}"/>
    <dgm:cxn modelId="{B1359723-5AC8-40B2-85DD-C588EF4BB817}" type="presOf" srcId="{A6376265-AAB0-47FD-A8FD-C71D313422F1}" destId="{46FD1D90-651E-4D11-B904-323496D7CD73}" srcOrd="0" destOrd="0" presId="urn:microsoft.com/office/officeart/2005/8/layout/hierarchy4"/>
    <dgm:cxn modelId="{77369FE4-A1E6-4BEC-8169-32AEA7E6D6ED}" type="presParOf" srcId="{2E6B879B-D908-4AF3-9031-EAAFCFD9EA36}" destId="{5F08651E-EFDD-4FDD-AC57-9C265BDE55B5}" srcOrd="0" destOrd="0" presId="urn:microsoft.com/office/officeart/2005/8/layout/hierarchy4"/>
    <dgm:cxn modelId="{F5A830BE-ACAC-4E83-AC97-C6B7AC24A4DE}" type="presParOf" srcId="{5F08651E-EFDD-4FDD-AC57-9C265BDE55B5}" destId="{DBA9217A-BD6B-4690-A0B6-9594BD9C8386}" srcOrd="0" destOrd="0" presId="urn:microsoft.com/office/officeart/2005/8/layout/hierarchy4"/>
    <dgm:cxn modelId="{2C1309F3-24D0-4EB9-9743-8C12E7E69A98}" type="presParOf" srcId="{5F08651E-EFDD-4FDD-AC57-9C265BDE55B5}" destId="{4C9A417D-EAB2-4806-9680-03F034FD8912}" srcOrd="1" destOrd="0" presId="urn:microsoft.com/office/officeart/2005/8/layout/hierarchy4"/>
    <dgm:cxn modelId="{94AD1342-38C2-4312-B740-33A530A3FDFF}" type="presParOf" srcId="{2E6B879B-D908-4AF3-9031-EAAFCFD9EA36}" destId="{E4FEB303-4A25-4413-A253-80AFBE3A47C9}" srcOrd="1" destOrd="0" presId="urn:microsoft.com/office/officeart/2005/8/layout/hierarchy4"/>
    <dgm:cxn modelId="{F2C14EBD-37ED-49C6-9180-8EC1CD9F51E0}" type="presParOf" srcId="{2E6B879B-D908-4AF3-9031-EAAFCFD9EA36}" destId="{E71CE6FB-4DEA-4D61-85A1-877AFCB1A355}" srcOrd="2" destOrd="0" presId="urn:microsoft.com/office/officeart/2005/8/layout/hierarchy4"/>
    <dgm:cxn modelId="{379A11AA-BB8D-486F-AA1D-BA22EFC44F03}" type="presParOf" srcId="{E71CE6FB-4DEA-4D61-85A1-877AFCB1A355}" destId="{9B0E949B-DCE6-4D7F-8B53-FB2B5747756E}" srcOrd="0" destOrd="0" presId="urn:microsoft.com/office/officeart/2005/8/layout/hierarchy4"/>
    <dgm:cxn modelId="{AE2414FE-2393-4FF8-A0E8-21EF5CA6A502}" type="presParOf" srcId="{E71CE6FB-4DEA-4D61-85A1-877AFCB1A355}" destId="{74CD4B6B-B261-44B0-9045-4117205860A7}" srcOrd="1" destOrd="0" presId="urn:microsoft.com/office/officeart/2005/8/layout/hierarchy4"/>
    <dgm:cxn modelId="{69C7DCB7-1DD5-4791-9E3C-D0DF8174D593}" type="presParOf" srcId="{2E6B879B-D908-4AF3-9031-EAAFCFD9EA36}" destId="{740F769A-60C8-4A88-9793-E738CA6CF2C5}" srcOrd="3" destOrd="0" presId="urn:microsoft.com/office/officeart/2005/8/layout/hierarchy4"/>
    <dgm:cxn modelId="{68A3FC3C-126A-4247-9D81-9277E58EB2AD}" type="presParOf" srcId="{2E6B879B-D908-4AF3-9031-EAAFCFD9EA36}" destId="{988B0539-1754-4ADF-8313-2809679E1680}" srcOrd="4" destOrd="0" presId="urn:microsoft.com/office/officeart/2005/8/layout/hierarchy4"/>
    <dgm:cxn modelId="{D5D326D4-36D3-4766-9A8D-8C19B0274533}" type="presParOf" srcId="{988B0539-1754-4ADF-8313-2809679E1680}" destId="{46FD1D90-651E-4D11-B904-323496D7CD73}" srcOrd="0" destOrd="0" presId="urn:microsoft.com/office/officeart/2005/8/layout/hierarchy4"/>
    <dgm:cxn modelId="{D5C643B4-50EB-4CAE-AB99-DDBEFAC1DD00}" type="presParOf" srcId="{988B0539-1754-4ADF-8313-2809679E1680}" destId="{BEBCA71A-97DC-4406-997A-72AB613BCB2F}" srcOrd="1" destOrd="0" presId="urn:microsoft.com/office/officeart/2005/8/layout/hierarchy4"/>
    <dgm:cxn modelId="{CE7B5BD3-ED1F-4ED2-8E28-BAF758C13EA0}" type="presParOf" srcId="{2E6B879B-D908-4AF3-9031-EAAFCFD9EA36}" destId="{58E07713-4399-4346-9DF1-194C1DECA671}" srcOrd="5" destOrd="0" presId="urn:microsoft.com/office/officeart/2005/8/layout/hierarchy4"/>
    <dgm:cxn modelId="{F7436502-33FA-4667-803D-CA29C7334083}" type="presParOf" srcId="{2E6B879B-D908-4AF3-9031-EAAFCFD9EA36}" destId="{373FDEA7-9864-4689-8A19-CCD07F2E4ED8}" srcOrd="6" destOrd="0" presId="urn:microsoft.com/office/officeart/2005/8/layout/hierarchy4"/>
    <dgm:cxn modelId="{9F38917D-69FE-4014-99EB-5AF984793150}" type="presParOf" srcId="{373FDEA7-9864-4689-8A19-CCD07F2E4ED8}" destId="{16F83403-FACC-4CBC-8862-71B51DFACC71}" srcOrd="0" destOrd="0" presId="urn:microsoft.com/office/officeart/2005/8/layout/hierarchy4"/>
    <dgm:cxn modelId="{DC62DADD-1935-4818-A112-71413F52C1A0}" type="presParOf" srcId="{373FDEA7-9864-4689-8A19-CCD07F2E4ED8}" destId="{D932624D-B8C9-4A32-8133-D84DE1D58431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0.302</cdr:x>
      <cdr:y>0.01279</cdr:y>
    </cdr:from>
    <cdr:to>
      <cdr:x>0.562</cdr:x>
      <cdr:y>0.08951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72493" y="65315"/>
          <a:ext cx="1698171" cy="3918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0.238</cdr:x>
      <cdr:y>0.07161</cdr:y>
    </cdr:from>
    <cdr:to>
      <cdr:x>0.852</cdr:x>
      <cdr:y>0.14578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54481" y="365761"/>
          <a:ext cx="4010297" cy="3788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7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21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69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838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535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250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8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748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948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542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94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E20DC-BDC8-4337-A585-1D2834634E56}" type="datetimeFigureOut">
              <a:rPr lang="ru-RU" smtClean="0"/>
              <a:pPr/>
              <a:t>28.01.2025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8584F-8B90-4BA7-B2A7-DF0352BB1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557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9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1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diagramData" Target="../diagrams/data1.xml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51" r="2918" b="12429"/>
          <a:stretch/>
        </p:blipFill>
        <p:spPr>
          <a:xfrm>
            <a:off x="-1" y="1"/>
            <a:ext cx="7559676" cy="106918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8077" y="2047095"/>
            <a:ext cx="6186146" cy="70788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000" b="1" dirty="0" smtClean="0">
                <a:ln w="3810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 для граждан</a:t>
            </a:r>
            <a:r>
              <a:rPr lang="ru-RU" sz="4000" dirty="0" smtClean="0">
                <a:ln w="0"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4000" dirty="0" smtClean="0">
              <a:ln w="0">
                <a:solidFill>
                  <a:schemeClr val="accent5">
                    <a:lumMod val="20000"/>
                    <a:lumOff val="8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 descr="C:\Users\VolkovaTV\Desktop\Р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74" y="178662"/>
            <a:ext cx="7420127" cy="121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78168" y="8486175"/>
            <a:ext cx="2425964" cy="1253686"/>
          </a:xfrm>
          <a:prstGeom prst="rect">
            <a:avLst/>
          </a:prstGeom>
        </p:spPr>
      </p:pic>
      <p:sp>
        <p:nvSpPr>
          <p:cNvPr id="13" name="AutoShape 3"/>
          <p:cNvSpPr>
            <a:spLocks noChangeArrowheads="1"/>
          </p:cNvSpPr>
          <p:nvPr/>
        </p:nvSpPr>
        <p:spPr bwMode="auto">
          <a:xfrm rot="16200000">
            <a:off x="-2526075" y="6562895"/>
            <a:ext cx="6279645" cy="74291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3747" y="3361387"/>
            <a:ext cx="6287910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5000"/>
              </a:lnSpc>
            </a:pPr>
            <a:r>
              <a:rPr lang="ru-RU" sz="40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 бюджету муниципального 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образования Ясногорский 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района на 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год </a:t>
            </a:r>
          </a:p>
          <a:p>
            <a:pPr algn="ctr">
              <a:lnSpc>
                <a:spcPts val="5000"/>
              </a:lnSpc>
            </a:pP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плановый                                                                                                                                                               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период 202</a:t>
            </a:r>
            <a:r>
              <a:rPr lang="en-US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-202</a:t>
            </a:r>
            <a:r>
              <a:rPr lang="en-US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3600" b="1" dirty="0" smtClean="0">
                <a:ln w="19050"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гг. 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 rot="16200000">
            <a:off x="3836127" y="6498369"/>
            <a:ext cx="6279645" cy="74291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59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3698" y="1517492"/>
            <a:ext cx="6858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ФИЗИЧЕСКАЯ КУЛЬТУРА И СПОРТ</a:t>
            </a:r>
          </a:p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39,2 МЛН.РУБ.</a:t>
            </a:r>
          </a:p>
        </p:txBody>
      </p:sp>
      <p:pic>
        <p:nvPicPr>
          <p:cNvPr id="7" name="Shape 55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850006" y="6078828"/>
            <a:ext cx="1030310" cy="991673"/>
          </a:xfrm>
          <a:prstGeom prst="rect">
            <a:avLst/>
          </a:prstGeom>
        </p:spPr>
      </p:pic>
      <p:sp>
        <p:nvSpPr>
          <p:cNvPr id="8" name="Shape 51"/>
          <p:cNvSpPr txBox="1"/>
          <p:nvPr/>
        </p:nvSpPr>
        <p:spPr>
          <a:xfrm>
            <a:off x="2469198" y="4328170"/>
            <a:ext cx="4522152" cy="75898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МЕРОПРИЯТИЯ</a:t>
            </a:r>
          </a:p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– 0, 2 млн.руб.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67711" y="5409127"/>
            <a:ext cx="5233987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indent="76200">
              <a:lnSpc>
                <a:spcPct val="10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Капитальный ремонт спортивных объектов, находящихся в муниципальной собственности (Ясногорский стадион)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- 33,9 млн.руб.</a:t>
            </a:r>
            <a:endParaRPr lang="ru-RU" b="1" dirty="0">
              <a:solidFill>
                <a:srgbClr val="587BAE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2" name="Shape 29"/>
          <p:cNvPicPr/>
          <p:nvPr/>
        </p:nvPicPr>
        <p:blipFill>
          <a:blip r:embed="rId5" cstate="print">
            <a:grayscl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807311" y="4339616"/>
            <a:ext cx="1078865" cy="1095270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150772" y="8268237"/>
            <a:ext cx="520332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indent="76200">
              <a:lnSpc>
                <a:spcPct val="10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СПОРТИВНАЯ ПОДГОТОВКА- 5,1 млн.руб.</a:t>
            </a:r>
            <a:endParaRPr lang="ru-RU" b="1" dirty="0">
              <a:solidFill>
                <a:srgbClr val="587BAE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152" name="Picture 8" descr="https://avatars.mds.yandex.net/i?id=4945c6bb3f0b031876d3c6f0ab3615f5cd9ea80b-12439486-images-thumbs&amp;n=13"/>
          <p:cNvPicPr>
            <a:picLocks noChangeAspect="1" noChangeArrowheads="1"/>
          </p:cNvPicPr>
          <p:nvPr/>
        </p:nvPicPr>
        <p:blipFill>
          <a:blip r:embed="rId7">
            <a:grayscl/>
            <a:lum bright="31000"/>
          </a:blip>
          <a:srcRect/>
          <a:stretch>
            <a:fillRect/>
          </a:stretch>
        </p:blipFill>
        <p:spPr bwMode="auto">
          <a:xfrm>
            <a:off x="150047" y="8062175"/>
            <a:ext cx="2425728" cy="1249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870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060" y="334085"/>
            <a:ext cx="6319460" cy="111373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ЖИЛИЩНО-КОММУНАЛЬНОЕ ХОЗЯЙСТВО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xmlns="" val="803958420"/>
              </p:ext>
            </p:extLst>
          </p:nvPr>
        </p:nvGraphicFramePr>
        <p:xfrm>
          <a:off x="566671" y="4274859"/>
          <a:ext cx="6722772" cy="2628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564946" y="2292440"/>
            <a:ext cx="5000656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18,7 млн. руб.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4496961" y="3483573"/>
            <a:ext cx="242465" cy="791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847008" y="3483573"/>
            <a:ext cx="718593" cy="8110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1481070" y="3483573"/>
            <a:ext cx="1099016" cy="791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923504" y="3483573"/>
            <a:ext cx="465873" cy="791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5" descr="C:\Users\VolkovaTV\Desktop\Р1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397" y="7585656"/>
            <a:ext cx="6709082" cy="208637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8705" y="875763"/>
            <a:ext cx="6698918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ДОРОЖНОЕ ХОЗЯЙСТВО</a:t>
            </a:r>
          </a:p>
          <a:p>
            <a:pPr algn="ctr"/>
            <a:r>
              <a:rPr lang="ru-RU" sz="3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138,8 млн.руб.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3" y="7650052"/>
            <a:ext cx="6040192" cy="2653048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610" y="2240925"/>
          <a:ext cx="6375044" cy="545499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971533"/>
                <a:gridCol w="1403511"/>
              </a:tblGrid>
              <a:tr h="5280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Сумма (тыс.руб.)</a:t>
                      </a:r>
                      <a:endParaRPr lang="ru-RU" sz="1400" dirty="0"/>
                    </a:p>
                  </a:txBody>
                  <a:tcPr/>
                </a:tc>
              </a:tr>
              <a:tr h="1648495"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"Развитие автомобильных дорог и осуществление дорожной деятельности на территории муниципального образования Ясногорский район в части содержания, модернизации, капитального ремонта и ремонта автомобильных дорог общего пользования местного значения, внутриквартальных дорог (проездов) и тротуаров»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1800" dirty="0" smtClean="0"/>
                        <a:t>50,0</a:t>
                      </a:r>
                      <a:endParaRPr lang="ru-RU" sz="1800" dirty="0"/>
                    </a:p>
                  </a:txBody>
                  <a:tcPr/>
                </a:tc>
              </a:tr>
              <a:tr h="797743"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"Развитие сферы похоронного дела, организация содержания и благоустройства кладбищ на территории г.Ясногорска и Ясногорского района"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1,8</a:t>
                      </a:r>
                      <a:endParaRPr lang="ru-RU" sz="1800" dirty="0"/>
                    </a:p>
                  </a:txBody>
                  <a:tcPr/>
                </a:tc>
              </a:tr>
              <a:tr h="1355585">
                <a:tc>
                  <a:txBody>
                    <a:bodyPr/>
                    <a:lstStyle/>
                    <a:p>
                      <a:r>
                        <a:rPr lang="ru-RU" dirty="0" smtClean="0"/>
                        <a:t>Иные межбюджетные трансферты бюджетам городских и сельских поселений на содержание и ремонт действующей сети автомобильных дорог общего пользования местного значения и искусственных сооружений на них, ремонт и содержание элементов обустройства автомобильных дорог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1800" dirty="0" smtClean="0"/>
                        <a:t>44,7</a:t>
                      </a:r>
                      <a:endParaRPr lang="ru-RU" sz="1800" dirty="0"/>
                    </a:p>
                  </a:txBody>
                  <a:tcPr/>
                </a:tc>
              </a:tr>
              <a:tr h="932180"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Осуществление дорожной деятельности в рамках </a:t>
                      </a:r>
                      <a:r>
                        <a:rPr lang="ru-RU" dirty="0" err="1" smtClean="0"/>
                        <a:t>непрограммных</a:t>
                      </a:r>
                      <a:r>
                        <a:rPr lang="ru-RU" dirty="0" smtClean="0"/>
                        <a:t> расходов (диагностика,</a:t>
                      </a:r>
                      <a:r>
                        <a:rPr lang="ru-RU" baseline="0" dirty="0" smtClean="0"/>
                        <a:t> паспортизация, проверка проектно-сметной документации, проектирование)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42,3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28342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41043" y="1506828"/>
            <a:ext cx="143684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88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ru-RU" sz="8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69773" y="1519707"/>
            <a:ext cx="367875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участков </a:t>
            </a:r>
          </a:p>
          <a:p>
            <a:r>
              <a:rPr lang="ru-RU" sz="3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автомобильных </a:t>
            </a:r>
          </a:p>
          <a:p>
            <a:r>
              <a:rPr lang="ru-RU" sz="3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дорог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2998" y="3335628"/>
            <a:ext cx="6566888" cy="51584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ул.Новая Заря, г.Ясногорск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пер.Новая Заря, г.Ясногорск</a:t>
            </a:r>
          </a:p>
          <a:p>
            <a:pPr marL="342900" indent="-342900">
              <a:buFontTx/>
              <a:buChar char="-"/>
            </a:pPr>
            <a:r>
              <a:rPr lang="ru-RU" sz="20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ул.Васькинская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г.Ясногорск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ул.Мусорского (участок от д.1 до КНС), г.Ясногорск;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 Новая, г.Ясногорск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ул.Мира, г.Ясногорск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проезд от ул.Щербина до д.34 по ул.Гайдара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проезд </a:t>
            </a:r>
            <a:r>
              <a:rPr lang="ru-RU" sz="20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ул.Дружбы,г.Ясногорск</a:t>
            </a:r>
            <a:endParaRPr lang="ru-RU" sz="2000" b="1" dirty="0" smtClean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ул.Пролетарская, г.Ясногорск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ул.Мичурина, п.Ревякино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ул.Ясногорская, п.Ревякино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 ул.Дружбы до ул.Мира, п.Ревякино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пер.Лесной, </a:t>
            </a:r>
            <a:r>
              <a:rPr lang="ru-RU" sz="20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д.Бураково</a:t>
            </a:r>
            <a:endParaRPr lang="ru-RU" sz="2000" b="1" dirty="0" smtClean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ул.Лесная, </a:t>
            </a:r>
            <a:r>
              <a:rPr lang="ru-RU" sz="20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д.Бураково</a:t>
            </a:r>
            <a:endParaRPr lang="ru-RU" sz="2000" b="1" dirty="0" smtClean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ремонт плотин в </a:t>
            </a:r>
            <a:r>
              <a:rPr lang="ru-RU" sz="20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д.Тележенка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с.Мокрый Корь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317" b="19924"/>
          <a:stretch/>
        </p:blipFill>
        <p:spPr>
          <a:xfrm>
            <a:off x="4465475" y="8718998"/>
            <a:ext cx="2553512" cy="14037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1972" y="914400"/>
            <a:ext cx="69674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2025 году планируется ремонт</a:t>
            </a:r>
          </a:p>
        </p:txBody>
      </p:sp>
    </p:spTree>
    <p:extLst>
      <p:ext uri="{BB962C8B-B14F-4D97-AF65-F5344CB8AC3E}">
        <p14:creationId xmlns:p14="http://schemas.microsoft.com/office/powerpoint/2010/main" xmlns="" val="2966979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575" y="1081827"/>
            <a:ext cx="62769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43A8D"/>
                </a:solidFill>
                <a:latin typeface="Arial" panose="020B0604020202020204" pitchFamily="34" charset="0"/>
              </a:rPr>
              <a:t>НАРОДНЫЙ БЮДЖЕТ-2025 26,3 млн. руб.</a:t>
            </a:r>
            <a:endParaRPr lang="ru-RU" sz="2800" dirty="0"/>
          </a:p>
        </p:txBody>
      </p:sp>
      <p:pic>
        <p:nvPicPr>
          <p:cNvPr id="3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9723" y="2220686"/>
            <a:ext cx="106218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8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2538" y="4671617"/>
            <a:ext cx="16933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315" y="2318197"/>
            <a:ext cx="6050003" cy="12880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59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 ТО – </a:t>
            </a:r>
            <a:r>
              <a:rPr lang="ru-RU" sz="259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13,3</a:t>
            </a:r>
            <a:r>
              <a:rPr lang="ru-RU" sz="259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млн.руб.</a:t>
            </a:r>
          </a:p>
          <a:p>
            <a:r>
              <a:rPr lang="ru-RU" sz="259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 МО – </a:t>
            </a:r>
            <a:r>
              <a:rPr lang="ru-RU" sz="259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10,9</a:t>
            </a:r>
            <a:r>
              <a:rPr lang="ru-RU" sz="259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млн. руб.</a:t>
            </a:r>
          </a:p>
          <a:p>
            <a:r>
              <a:rPr lang="ru-RU" sz="259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население – </a:t>
            </a:r>
            <a:r>
              <a:rPr lang="ru-RU" sz="259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2,1</a:t>
            </a:r>
            <a:r>
              <a:rPr lang="ru-RU" sz="259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млн. 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3335" y="3696239"/>
            <a:ext cx="680004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ремонт мягкой кровли в здании МУК «Ясногорская Центральная библиотека им. В.В.Вересаева» 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обустройство детской игровой площадки в </a:t>
            </a:r>
            <a:r>
              <a:rPr lang="ru-RU" sz="24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п.Спицинский</a:t>
            </a:r>
            <a:endParaRPr lang="ru-RU" sz="2400" b="1" dirty="0" smtClean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ремонт пищеблока и столовой  МОУ «СОШ №3 </a:t>
            </a:r>
            <a:r>
              <a:rPr lang="ru-RU" sz="24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им.С.В.Ишеева</a:t>
            </a: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устройство ограждения земельного участка МОУ «</a:t>
            </a:r>
            <a:r>
              <a:rPr lang="ru-RU" sz="24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Санталовская</a:t>
            </a: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СШ»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ремонт дороги к </a:t>
            </a:r>
            <a:r>
              <a:rPr lang="ru-RU" sz="24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д.Картино-д.Борисово</a:t>
            </a:r>
            <a:endParaRPr lang="ru-RU" sz="2400" b="1" dirty="0" smtClean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обустройство детской игровой площадки в </a:t>
            </a:r>
            <a:r>
              <a:rPr lang="ru-RU" sz="2400" b="1" dirty="0" err="1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п.Есуковский</a:t>
            </a:r>
            <a:endParaRPr lang="ru-RU" sz="2400" b="1" dirty="0" smtClean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7887" y="8276374"/>
            <a:ext cx="4881093" cy="1885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5206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35" y="914400"/>
            <a:ext cx="69674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43A8D"/>
                </a:solidFill>
                <a:latin typeface="Arial" panose="020B0604020202020204" pitchFamily="34" charset="0"/>
              </a:rPr>
              <a:t>Средства, передаваемые в бюджеты сельских поселений на исполнение переданных полномочий, в соответствии с заключенными соглашениями в 2025 году – 14,23 млн.руб.</a:t>
            </a:r>
            <a:endParaRPr lang="ru-RU" sz="2400" dirty="0"/>
          </a:p>
        </p:txBody>
      </p:sp>
      <p:pic>
        <p:nvPicPr>
          <p:cNvPr id="3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9723" y="2815352"/>
            <a:ext cx="106218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88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2538" y="4671617"/>
            <a:ext cx="16933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4223168"/>
            <a:ext cx="404812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34852" y="2949263"/>
          <a:ext cx="6851560" cy="5612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0137"/>
                <a:gridCol w="1031423"/>
              </a:tblGrid>
              <a:tr h="6199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полномочия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 (млн.руб.)</a:t>
                      </a:r>
                      <a:endParaRPr lang="ru-RU" dirty="0"/>
                    </a:p>
                  </a:txBody>
                  <a:tcPr/>
                </a:tc>
              </a:tr>
              <a:tr h="919202"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и ремонт действующей сети автомобильных дорог общего пользования местного значения и искусственных сооружений на них, ремонт и содержание элементов обустройства автомобильных дорог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12,0</a:t>
                      </a:r>
                      <a:endParaRPr lang="ru-RU" dirty="0"/>
                    </a:p>
                  </a:txBody>
                  <a:tcPr/>
                </a:tc>
              </a:tr>
              <a:tr h="501691"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исполнение переданных полномочий по водоснабжению и водоотведению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</a:t>
                      </a:r>
                      <a:endParaRPr lang="ru-RU" dirty="0"/>
                    </a:p>
                  </a:txBody>
                  <a:tcPr/>
                </a:tc>
              </a:tr>
              <a:tr h="919202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условий для массового отдыха жителей поселения и организация обустройства мест массового отдыха населения, включая обеспечение свободного доступа граждан к водным объектам общего пользования и их береговым полосам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</a:tr>
              <a:tr h="1336713">
                <a:tc>
                  <a:txBody>
                    <a:bodyPr/>
                    <a:lstStyle/>
                    <a:p>
                      <a:r>
                        <a:rPr lang="ru-RU" dirty="0" smtClean="0"/>
                        <a:t>сохранение,  использование  и  популяризация  объектов  культурного наследия  (памятников  истории  и  культуры),  находящихся  в  собственности  муниципального  района,  охрана  объектов  культурного  наследия  (памятников </a:t>
                      </a:r>
                    </a:p>
                    <a:p>
                      <a:r>
                        <a:rPr lang="ru-RU" dirty="0" smtClean="0"/>
                        <a:t>истории  и  культуры)  местного  (муниципального)  значения,  расположенных на территории муниципального района)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1,6</a:t>
                      </a:r>
                      <a:endParaRPr lang="ru-RU" dirty="0"/>
                    </a:p>
                  </a:txBody>
                  <a:tcPr/>
                </a:tc>
              </a:tr>
              <a:tr h="919202"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обеспечение проживающих в поселении и нуждающихся в жилых помещениях малоимущих граждан жилыми помещениями, а также иных полномочий органов местного самоуправления в соответствии с жилищным законодательством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6" descr="https://avatars.mds.yandex.net/i?id=110593c56e9f0e3e0838de3fd3deb4b798420261-13200326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3650" y="8963696"/>
            <a:ext cx="2949263" cy="13136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520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7559676" cy="106918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3882" y="2931986"/>
            <a:ext cx="6960495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p3d/>
          </a:bodyPr>
          <a:lstStyle/>
          <a:p>
            <a:r>
              <a:rPr lang="en-US" sz="7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7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7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4156" y="1351729"/>
            <a:ext cx="43747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муниципального образования         Ясногорский район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9100" y="2220049"/>
            <a:ext cx="668655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плановый период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-202</a:t>
            </a:r>
            <a:r>
              <a:rPr lang="en-US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гг.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9100" y="1291530"/>
            <a:ext cx="319087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4800" b="1" dirty="0" smtClean="0">
                <a:ln w="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r>
              <a:rPr lang="ru-RU" sz="3600" dirty="0" smtClean="0">
                <a:ln w="0"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46897" y="5529945"/>
            <a:ext cx="1368152" cy="3243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97003" y="8306873"/>
            <a:ext cx="1356050" cy="38163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37107" y="5164428"/>
            <a:ext cx="1368152" cy="3631841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300812" y="4685617"/>
            <a:ext cx="227243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  <a:r>
              <a:rPr lang="en-US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млн. 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47637" y="4417454"/>
            <a:ext cx="2586363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281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млн.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52662" y="7624293"/>
            <a:ext cx="2244824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,4 млн. руб.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884390" y="8896607"/>
            <a:ext cx="5979482" cy="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913441" y="9191399"/>
            <a:ext cx="134515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28324" y="9174404"/>
            <a:ext cx="154365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100812" y="9191399"/>
            <a:ext cx="151003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ДЕФИЦИТ</a:t>
            </a:r>
          </a:p>
        </p:txBody>
      </p:sp>
      <p:pic>
        <p:nvPicPr>
          <p:cNvPr id="24" name="Picture 5" descr="C:\Users\VolkovaTV\Desktop\Р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2992"/>
            <a:ext cx="7545399" cy="96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225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5938" y="2871237"/>
            <a:ext cx="6844037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2026</a:t>
            </a:r>
            <a:r>
              <a:rPr lang="ru-RU" sz="7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4156" y="1351729"/>
            <a:ext cx="43747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муниципального образования         Ясногорский район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9100" y="2220049"/>
            <a:ext cx="729921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плановый период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2026-2027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гг.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9100" y="1291530"/>
            <a:ext cx="319087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0439" y="6053070"/>
            <a:ext cx="1368152" cy="25066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78062" y="7894749"/>
            <a:ext cx="1471961" cy="5876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88623" y="5422005"/>
            <a:ext cx="1368152" cy="3137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4801" y="5536634"/>
            <a:ext cx="252412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1284,3 млн. 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47637" y="4796293"/>
            <a:ext cx="265167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1325,5 млн.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52662" y="6701293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41,2 млн. руб.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859468" y="9067801"/>
            <a:ext cx="5979482" cy="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90439" y="9242480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88624" y="9242480"/>
            <a:ext cx="164004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100812" y="9242480"/>
            <a:ext cx="151003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ДЕФИЦИТ</a:t>
            </a:r>
          </a:p>
        </p:txBody>
      </p:sp>
      <p:pic>
        <p:nvPicPr>
          <p:cNvPr id="17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866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5938" y="2871237"/>
            <a:ext cx="6844037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2027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4156" y="1351729"/>
            <a:ext cx="43747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муниципального образования         Ясногорский район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9100" y="2220049"/>
            <a:ext cx="729921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плановый период </a:t>
            </a:r>
            <a:r>
              <a:rPr lang="ru-RU" sz="24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2026-2027 </a:t>
            </a:r>
            <a:r>
              <a:rPr lang="ru-RU" sz="240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гг.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9100" y="1291530"/>
            <a:ext cx="319087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0439" y="6276976"/>
            <a:ext cx="1368152" cy="22827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62175" y="7585656"/>
            <a:ext cx="1338625" cy="8710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88623" y="5395277"/>
            <a:ext cx="1368152" cy="3164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4801" y="5536634"/>
            <a:ext cx="252412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1357,1 млн. 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47637" y="4796293"/>
            <a:ext cx="265167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1392,0 млн.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52662" y="6701293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34,9 млн. руб.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859468" y="9067801"/>
            <a:ext cx="5979482" cy="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90439" y="9242480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ДОХОДЫ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88624" y="9242480"/>
            <a:ext cx="164004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РАСХОДЫ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100812" y="9242480"/>
            <a:ext cx="151003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ДЕФИЦИТ</a:t>
            </a:r>
          </a:p>
        </p:txBody>
      </p:sp>
      <p:pic>
        <p:nvPicPr>
          <p:cNvPr id="17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866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2587" y="2124420"/>
            <a:ext cx="6691724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95909" y="2212353"/>
            <a:ext cx="33717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асходов направлено на их исполнение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0439" y="1050770"/>
            <a:ext cx="136815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ru-RU" sz="3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2156" y="4833257"/>
            <a:ext cx="1368152" cy="35889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69033" y="4386790"/>
            <a:ext cx="1368152" cy="402311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21276" y="4485013"/>
            <a:ext cx="1368152" cy="3937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5429" y="4005944"/>
            <a:ext cx="239349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1056,7 млн. 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40484" y="4034495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1064,0млн.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27441" y="3711875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1100,5млн. руб.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859468" y="9067801"/>
            <a:ext cx="5979482" cy="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90439" y="9242480"/>
            <a:ext cx="2252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2025год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175710" y="9264252"/>
            <a:ext cx="164004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2026 год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100812" y="9242480"/>
            <a:ext cx="151003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2027 год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04103" y="2218591"/>
            <a:ext cx="22845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муниципальная </a:t>
            </a:r>
          </a:p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908645" y="1040757"/>
            <a:ext cx="29415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82,4 %</a:t>
            </a:r>
            <a:r>
              <a:rPr lang="ru-RU" sz="66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pic>
        <p:nvPicPr>
          <p:cNvPr id="19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1220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1314" y="2331055"/>
            <a:ext cx="559466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ОКОЛО 72,3% РАСХОДОВ </a:t>
            </a:r>
            <a:r>
              <a:rPr lang="ru-RU" sz="20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ПРИХОДИТСЯ </a:t>
            </a:r>
          </a:p>
          <a:p>
            <a:r>
              <a:rPr lang="ru-RU" sz="20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СОЦИАЛЬНУЮ СФЕРУ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3699" y="810400"/>
            <a:ext cx="6858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БЮДЖЕТ </a:t>
            </a:r>
          </a:p>
          <a:p>
            <a:pPr algn="ctr"/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МУНИЦИПАЛЬНОГО ОБРАЗОВАНИЯ </a:t>
            </a:r>
          </a:p>
          <a:p>
            <a:pPr algn="ctr"/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ЯСНОГОРСКИЙ РАЙОН</a:t>
            </a:r>
            <a:r>
              <a:rPr lang="ru-RU" sz="20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2025 ГОД </a:t>
            </a:r>
          </a:p>
          <a:p>
            <a:pPr algn="ctr"/>
            <a:r>
              <a:rPr lang="ru-RU" sz="2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СОЦИАЛЬНО ОРИЕНТИРОВАН   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1072650" y="9447751"/>
            <a:ext cx="5979482" cy="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7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24491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" name="Диаграмма 26"/>
          <p:cNvGraphicFramePr/>
          <p:nvPr/>
        </p:nvGraphicFramePr>
        <p:xfrm>
          <a:off x="627016" y="4049486"/>
          <a:ext cx="6531430" cy="4545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201784" y="3357154"/>
            <a:ext cx="5251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РАСХОДОВ  (%)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11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699" y="991673"/>
            <a:ext cx="6858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РАСХОДЫ БЮДЖЕТА </a:t>
            </a:r>
          </a:p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СОЦИАЛЬНУЮ СФЕРУ В 2025 ГОДУ</a:t>
            </a:r>
          </a:p>
        </p:txBody>
      </p:sp>
      <p:pic>
        <p:nvPicPr>
          <p:cNvPr id="3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89315" y="3000777"/>
            <a:ext cx="51816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926,9  млн.руб.</a:t>
            </a:r>
            <a:r>
              <a:rPr lang="ru-RU" sz="400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pic>
        <p:nvPicPr>
          <p:cNvPr id="6" name="Shape 21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744855" y="3953814"/>
            <a:ext cx="1383665" cy="927280"/>
          </a:xfrm>
          <a:prstGeom prst="rect">
            <a:avLst/>
          </a:prstGeom>
        </p:spPr>
      </p:pic>
      <p:pic>
        <p:nvPicPr>
          <p:cNvPr id="7" name="Shape 2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69014"/>
          <a:stretch/>
        </p:blipFill>
        <p:spPr>
          <a:xfrm>
            <a:off x="750570" y="4893973"/>
            <a:ext cx="1377950" cy="618186"/>
          </a:xfrm>
          <a:prstGeom prst="rect">
            <a:avLst/>
          </a:prstGeom>
        </p:spPr>
      </p:pic>
      <p:pic>
        <p:nvPicPr>
          <p:cNvPr id="8" name="Shape 2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31466"/>
          <a:stretch/>
        </p:blipFill>
        <p:spPr>
          <a:xfrm>
            <a:off x="824248" y="5692462"/>
            <a:ext cx="1324314" cy="1120462"/>
          </a:xfrm>
          <a:prstGeom prst="rect">
            <a:avLst/>
          </a:prstGeom>
        </p:spPr>
      </p:pic>
      <p:pic>
        <p:nvPicPr>
          <p:cNvPr id="9" name="Shape 29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894398" y="7263686"/>
            <a:ext cx="1153343" cy="1094703"/>
          </a:xfrm>
          <a:prstGeom prst="rect">
            <a:avLst/>
          </a:prstGeom>
        </p:spPr>
      </p:pic>
      <p:sp>
        <p:nvSpPr>
          <p:cNvPr id="10" name="Shape 23"/>
          <p:cNvSpPr txBox="1"/>
          <p:nvPr/>
        </p:nvSpPr>
        <p:spPr>
          <a:xfrm>
            <a:off x="2712083" y="4043966"/>
            <a:ext cx="4060192" cy="1004552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marL="152400">
              <a:spcAft>
                <a:spcPts val="0"/>
              </a:spcAft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ОБРАЗОВАНИЕ</a:t>
            </a:r>
          </a:p>
          <a:p>
            <a:pPr marL="152400">
              <a:spcAft>
                <a:spcPts val="0"/>
              </a:spcAft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- 847,6 млн.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руб.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" name="Shape 27"/>
          <p:cNvSpPr txBox="1"/>
          <p:nvPr/>
        </p:nvSpPr>
        <p:spPr>
          <a:xfrm>
            <a:off x="2704564" y="5628068"/>
            <a:ext cx="3935724" cy="108182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КУЛЬТУРА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– </a:t>
            </a:r>
          </a:p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35,2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млн.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руб.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2" name="Shape 31"/>
          <p:cNvSpPr txBox="1"/>
          <p:nvPr/>
        </p:nvSpPr>
        <p:spPr>
          <a:xfrm>
            <a:off x="2627627" y="7031866"/>
            <a:ext cx="4507269" cy="1390918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ФИЗКУЛЬТУРА И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СПОРТ –</a:t>
            </a:r>
          </a:p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39,2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млн.руб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4" name="Shape 27"/>
          <p:cNvSpPr txBox="1"/>
          <p:nvPr/>
        </p:nvSpPr>
        <p:spPr>
          <a:xfrm>
            <a:off x="2856964" y="8847787"/>
            <a:ext cx="3935724" cy="1468190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СОЦИАЛЬНАЯ ПОЛИТИКА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–</a:t>
            </a:r>
          </a:p>
          <a:p>
            <a:pPr marL="152400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4,9 млн.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руб.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2290" name="Picture 2" descr="https://avatars.mds.yandex.net/i?id=1d6179cc8f7c77922c0a31db6aa4ba6a8f7931d6-5858580-images-thumbs&amp;n=13"/>
          <p:cNvPicPr>
            <a:picLocks noChangeAspect="1" noChangeArrowheads="1"/>
          </p:cNvPicPr>
          <p:nvPr/>
        </p:nvPicPr>
        <p:blipFill>
          <a:blip r:embed="rId9">
            <a:grayscl/>
          </a:blip>
          <a:srcRect/>
          <a:stretch>
            <a:fillRect/>
          </a:stretch>
        </p:blipFill>
        <p:spPr bwMode="auto">
          <a:xfrm>
            <a:off x="824233" y="9015211"/>
            <a:ext cx="1278891" cy="1133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6558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699" y="1110343"/>
            <a:ext cx="6858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ОБРАЗОВАНИЕ</a:t>
            </a:r>
          </a:p>
        </p:txBody>
      </p:sp>
      <p:pic>
        <p:nvPicPr>
          <p:cNvPr id="3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9" name="Схема 48"/>
          <p:cNvGraphicFramePr/>
          <p:nvPr/>
        </p:nvGraphicFramePr>
        <p:xfrm>
          <a:off x="640079" y="2168434"/>
          <a:ext cx="6348550" cy="6322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2599509" y="4376057"/>
            <a:ext cx="2468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847,6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млн.руб.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" name="Shape 35"/>
          <p:cNvPicPr/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431074" y="8582296"/>
            <a:ext cx="1894114" cy="142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994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VolkovaTV\Desktop\Р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569"/>
            <a:ext cx="754539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3698" y="1517493"/>
            <a:ext cx="6858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КУЛЬТУРА</a:t>
            </a:r>
          </a:p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35,2 МЛН.РУБ.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537138" y="3361386"/>
            <a:ext cx="4206562" cy="147230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Обеспечение деятельности централизованной библиотечной системы </a:t>
            </a: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– 21,9</a:t>
            </a:r>
            <a:r>
              <a:rPr lang="ru-RU" altLang="ru-RU" sz="22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млн.руб.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95470" y="5125792"/>
            <a:ext cx="3915179" cy="1158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>
              <a:lnSpc>
                <a:spcPct val="10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Обеспечение деятельности ЯРХКМ 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152400">
              <a:lnSpc>
                <a:spcPct val="105000"/>
              </a:lnSpc>
              <a:spcAft>
                <a:spcPts val="3600"/>
              </a:spcAft>
            </a:pP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- 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4,3 млн.руб.</a:t>
            </a:r>
            <a:endParaRPr lang="ru-RU" dirty="0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562897" y="8281115"/>
            <a:ext cx="4333204" cy="110799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Межбюджетные трансферты поселениям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– 8,9 млн.руб.</a:t>
            </a: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1227" y="6413679"/>
            <a:ext cx="4726547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">
              <a:lnSpc>
                <a:spcPct val="10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Организация и проведение районных праздников и фестивалей народного творчества </a:t>
            </a: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– 0,1 млн.руб.</a:t>
            </a:r>
            <a:endParaRPr lang="ru-RU" dirty="0"/>
          </a:p>
        </p:txBody>
      </p:sp>
      <p:pic>
        <p:nvPicPr>
          <p:cNvPr id="7170" name="Picture 2" descr="https://avatars.mds.yandex.net/i?id=4f9f7620fd3a23f91ca8997e32a1536be090c6dfa095b046-12607440-images-thumbs&amp;n=13"/>
          <p:cNvPicPr>
            <a:picLocks noChangeAspect="1" noChangeArrowheads="1"/>
          </p:cNvPicPr>
          <p:nvPr/>
        </p:nvPicPr>
        <p:blipFill>
          <a:blip r:embed="rId3">
            <a:grayscl/>
            <a:lum bright="31000"/>
          </a:blip>
          <a:srcRect/>
          <a:stretch>
            <a:fillRect/>
          </a:stretch>
        </p:blipFill>
        <p:spPr bwMode="auto">
          <a:xfrm>
            <a:off x="347729" y="3580327"/>
            <a:ext cx="1764405" cy="1262129"/>
          </a:xfrm>
          <a:prstGeom prst="rect">
            <a:avLst/>
          </a:prstGeom>
          <a:noFill/>
        </p:spPr>
      </p:pic>
      <p:pic>
        <p:nvPicPr>
          <p:cNvPr id="7174" name="Picture 6" descr="https://avatars.mds.yandex.net/i?id=6ba559df1f27e355442141fe6f4dad35728c8fabf4530257-12603899-images-thumbs&amp;n=13"/>
          <p:cNvPicPr>
            <a:picLocks noChangeAspect="1" noChangeArrowheads="1"/>
          </p:cNvPicPr>
          <p:nvPr/>
        </p:nvPicPr>
        <p:blipFill>
          <a:blip r:embed="rId4">
            <a:lum bright="33000"/>
          </a:blip>
          <a:srcRect/>
          <a:stretch>
            <a:fillRect/>
          </a:stretch>
        </p:blipFill>
        <p:spPr bwMode="auto">
          <a:xfrm>
            <a:off x="708338" y="5357612"/>
            <a:ext cx="1107583" cy="888642"/>
          </a:xfrm>
          <a:prstGeom prst="rect">
            <a:avLst/>
          </a:prstGeom>
          <a:noFill/>
        </p:spPr>
      </p:pic>
      <p:pic>
        <p:nvPicPr>
          <p:cNvPr id="7176" name="Picture 8" descr="Кафедра &quot;Электроэнергетика&quot; Рубцовский Индустриальный Институт"/>
          <p:cNvPicPr>
            <a:picLocks noChangeAspect="1" noChangeArrowheads="1"/>
          </p:cNvPicPr>
          <p:nvPr/>
        </p:nvPicPr>
        <p:blipFill>
          <a:blip r:embed="rId5">
            <a:lum bright="33000"/>
          </a:blip>
          <a:srcRect/>
          <a:stretch>
            <a:fillRect/>
          </a:stretch>
        </p:blipFill>
        <p:spPr bwMode="auto">
          <a:xfrm>
            <a:off x="399245" y="6684135"/>
            <a:ext cx="1790163" cy="1236372"/>
          </a:xfrm>
          <a:prstGeom prst="rect">
            <a:avLst/>
          </a:prstGeom>
          <a:noFill/>
        </p:spPr>
      </p:pic>
      <p:pic>
        <p:nvPicPr>
          <p:cNvPr id="7178" name="Picture 10" descr="https://avatars.mds.yandex.net/i?id=2198b3db4754e188f198883280dd2de7b7c4acd8-9857422-images-thumbs&amp;n=13"/>
          <p:cNvPicPr>
            <a:picLocks noChangeAspect="1" noChangeArrowheads="1"/>
          </p:cNvPicPr>
          <p:nvPr/>
        </p:nvPicPr>
        <p:blipFill>
          <a:blip r:embed="rId6">
            <a:lum bright="33000"/>
          </a:blip>
          <a:srcRect/>
          <a:stretch>
            <a:fillRect/>
          </a:stretch>
        </p:blipFill>
        <p:spPr bwMode="auto">
          <a:xfrm>
            <a:off x="862884" y="8474299"/>
            <a:ext cx="1197735" cy="978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229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1056</TotalTime>
  <Words>812</Words>
  <Application>Microsoft Office PowerPoint</Application>
  <PresentationFormat>Произвольный</PresentationFormat>
  <Paragraphs>160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ЖИЛИЩНО-КОММУНАЛЬНОЕ ХОЗЯЙСТВО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Елагин В.М.</dc:creator>
  <cp:lastModifiedBy>finupr5</cp:lastModifiedBy>
  <cp:revision>143</cp:revision>
  <dcterms:created xsi:type="dcterms:W3CDTF">2021-01-15T11:27:35Z</dcterms:created>
  <dcterms:modified xsi:type="dcterms:W3CDTF">2025-01-28T07:16:06Z</dcterms:modified>
</cp:coreProperties>
</file>